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441" r:id="rId2"/>
    <p:sldId id="607" r:id="rId3"/>
    <p:sldId id="608" r:id="rId4"/>
    <p:sldId id="609" r:id="rId5"/>
    <p:sldId id="610" r:id="rId6"/>
    <p:sldId id="489" r:id="rId7"/>
    <p:sldId id="611" r:id="rId8"/>
    <p:sldId id="614" r:id="rId9"/>
    <p:sldId id="615" r:id="rId10"/>
    <p:sldId id="612" r:id="rId11"/>
    <p:sldId id="613" r:id="rId12"/>
    <p:sldId id="618" r:id="rId13"/>
    <p:sldId id="619" r:id="rId14"/>
    <p:sldId id="621" r:id="rId15"/>
    <p:sldId id="620" r:id="rId16"/>
    <p:sldId id="622" r:id="rId17"/>
    <p:sldId id="623" r:id="rId18"/>
    <p:sldId id="624" r:id="rId19"/>
    <p:sldId id="625" r:id="rId20"/>
    <p:sldId id="628" r:id="rId21"/>
    <p:sldId id="629" r:id="rId22"/>
    <p:sldId id="630" r:id="rId23"/>
    <p:sldId id="631" r:id="rId24"/>
    <p:sldId id="665" r:id="rId25"/>
    <p:sldId id="652" r:id="rId26"/>
    <p:sldId id="671" r:id="rId27"/>
    <p:sldId id="680" r:id="rId28"/>
    <p:sldId id="634" r:id="rId29"/>
    <p:sldId id="636" r:id="rId30"/>
    <p:sldId id="681" r:id="rId31"/>
    <p:sldId id="487" r:id="rId32"/>
  </p:sldIdLst>
  <p:sldSz cx="16257588" cy="9144000"/>
  <p:notesSz cx="6858000" cy="9144000"/>
  <p:defaultTextStyle>
    <a:defPPr>
      <a:defRPr lang="en-US"/>
    </a:defPPr>
    <a:lvl1pPr algn="l" defTabSz="72495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952" indent="-216957" algn="l" defTabSz="72495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902" indent="-433912" algn="l" defTabSz="72495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617" indent="-652632" algn="l" defTabSz="72495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569" indent="-869589" algn="l" defTabSz="72495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975" algn="l" defTabSz="507995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970" algn="l" defTabSz="507995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964" algn="l" defTabSz="507995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959" algn="l" defTabSz="507995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5">
          <p15:clr>
            <a:srgbClr val="A4A3A4"/>
          </p15:clr>
        </p15:guide>
        <p15:guide id="2" orient="horz" pos="5588">
          <p15:clr>
            <a:srgbClr val="A4A3A4"/>
          </p15:clr>
        </p15:guide>
        <p15:guide id="3" orient="horz" pos="2273">
          <p15:clr>
            <a:srgbClr val="A4A3A4"/>
          </p15:clr>
        </p15:guide>
        <p15:guide id="4" orient="horz" pos="2033">
          <p15:clr>
            <a:srgbClr val="A4A3A4"/>
          </p15:clr>
        </p15:guide>
        <p15:guide id="5" orient="horz" pos="166">
          <p15:clr>
            <a:srgbClr val="A4A3A4"/>
          </p15:clr>
        </p15:guide>
        <p15:guide id="6" orient="horz" pos="2838">
          <p15:clr>
            <a:srgbClr val="A4A3A4"/>
          </p15:clr>
        </p15:guide>
        <p15:guide id="7" orient="horz" pos="498">
          <p15:clr>
            <a:srgbClr val="A4A3A4"/>
          </p15:clr>
        </p15:guide>
        <p15:guide id="8" orient="horz" pos="1313">
          <p15:clr>
            <a:srgbClr val="A4A3A4"/>
          </p15:clr>
        </p15:guide>
        <p15:guide id="9" pos="10080">
          <p15:clr>
            <a:srgbClr val="A4A3A4"/>
          </p15:clr>
        </p15:guide>
        <p15:guide id="10" pos="5121">
          <p15:clr>
            <a:srgbClr val="A4A3A4"/>
          </p15:clr>
        </p15:guide>
        <p15:guide id="11" pos="9732">
          <p15:clr>
            <a:srgbClr val="A4A3A4"/>
          </p15:clr>
        </p15:guide>
        <p15:guide id="12" pos="160">
          <p15:clr>
            <a:srgbClr val="A4A3A4"/>
          </p15:clr>
        </p15:guide>
        <p15:guide id="13" pos="5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8B2A9"/>
    <a:srgbClr val="EAEAEA"/>
    <a:srgbClr val="3194A4"/>
    <a:srgbClr val="32607D"/>
    <a:srgbClr val="31607D"/>
    <a:srgbClr val="FFFFFF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0" autoAdjust="0"/>
    <p:restoredTop sz="81972" autoAdjust="0"/>
  </p:normalViewPr>
  <p:slideViewPr>
    <p:cSldViewPr snapToGrid="0" snapToObjects="1">
      <p:cViewPr varScale="1">
        <p:scale>
          <a:sx n="59" d="100"/>
          <a:sy n="59" d="100"/>
        </p:scale>
        <p:origin x="200" y="648"/>
      </p:cViewPr>
      <p:guideLst>
        <p:guide orient="horz" pos="5245"/>
        <p:guide orient="horz" pos="5588"/>
        <p:guide orient="horz" pos="2273"/>
        <p:guide orient="horz" pos="2033"/>
        <p:guide orient="horz" pos="166"/>
        <p:guide orient="horz" pos="2838"/>
        <p:guide orient="horz" pos="498"/>
        <p:guide orient="horz" pos="1313"/>
        <p:guide pos="10080"/>
        <p:guide pos="5121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255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70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76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21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9" name="Shape 5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>
                <a:schemeClr val="accent2">
                  <a:hueOff val="-397790"/>
                  <a:satOff val="91878"/>
                  <a:lumOff val="-61072"/>
                </a:schemeClr>
              </a:buClr>
              <a:buSzPct val="70000"/>
              <a:buFont typeface="Zapf Dingbats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5025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9" name="Shape 5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>
                <a:schemeClr val="accent2">
                  <a:hueOff val="-397790"/>
                  <a:satOff val="91878"/>
                  <a:lumOff val="-61072"/>
                </a:schemeClr>
              </a:buClr>
              <a:buSzPct val="70000"/>
              <a:buFont typeface="Zapf Dingbats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033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645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23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92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69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9" name="Shape 5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>
                <a:schemeClr val="accent2">
                  <a:hueOff val="-397790"/>
                  <a:satOff val="91878"/>
                  <a:lumOff val="-61072"/>
                </a:schemeClr>
              </a:buClr>
              <a:buSzPct val="70000"/>
              <a:buFont typeface="Zapf Dingbats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4251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5266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361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6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4" name="Shape 3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21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3513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56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337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398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235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9" name="Shape 5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>
                <a:schemeClr val="accent2">
                  <a:hueOff val="-397790"/>
                  <a:satOff val="91878"/>
                  <a:lumOff val="-61072"/>
                </a:schemeClr>
              </a:buClr>
              <a:buSzPct val="70000"/>
              <a:buFont typeface="Zapf Dingbats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976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9" name="Shape 5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>
                <a:schemeClr val="accent2">
                  <a:hueOff val="-397790"/>
                  <a:satOff val="91878"/>
                  <a:lumOff val="-61072"/>
                </a:schemeClr>
              </a:buClr>
              <a:buSzPct val="70000"/>
              <a:buFont typeface="Zapf Dingbats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0866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8145" y="2957911"/>
            <a:ext cx="3246767" cy="3246751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7588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708" y="4867955"/>
            <a:ext cx="15231059" cy="913842"/>
          </a:xfrm>
        </p:spPr>
        <p:txBody>
          <a:bodyPr lIns="0" rIns="0"/>
          <a:lstStyle>
            <a:lvl1pPr marL="0" indent="0" algn="ctr">
              <a:buNone/>
              <a:defRPr sz="4300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708" y="3767328"/>
            <a:ext cx="15231061" cy="1106387"/>
          </a:xfrm>
        </p:spPr>
        <p:txBody>
          <a:bodyPr lIns="0" rIns="0" anchor="ctr">
            <a:noAutofit/>
          </a:bodyPr>
          <a:lstStyle>
            <a:lvl1pPr algn="ctr">
              <a:defRPr sz="700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7588" cy="9144000"/>
          </a:xfrm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80" y="1407547"/>
            <a:ext cx="14632887" cy="512064"/>
          </a:xfrm>
        </p:spPr>
        <p:txBody>
          <a:bodyPr anchor="t"/>
          <a:lstStyle>
            <a:lvl1pPr algn="ctr">
              <a:defRPr sz="3100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9023" y="2432843"/>
            <a:ext cx="14772589" cy="550451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79" y="770236"/>
            <a:ext cx="14632888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7150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7150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6440" y="2090161"/>
            <a:ext cx="2100411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6440" y="3229316"/>
            <a:ext cx="2100411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6440" y="3610847"/>
            <a:ext cx="2898662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7150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7150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80" y="1393436"/>
            <a:ext cx="14632887" cy="512064"/>
          </a:xfrm>
        </p:spPr>
        <p:txBody>
          <a:bodyPr anchor="t"/>
          <a:lstStyle>
            <a:lvl1pPr algn="ctr">
              <a:defRPr sz="3100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79" y="767145"/>
            <a:ext cx="14632888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7150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7150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6440" y="2090161"/>
            <a:ext cx="2100411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6440" y="3229316"/>
            <a:ext cx="2100411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6440" y="3610847"/>
            <a:ext cx="2898662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7150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7150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80" y="1959726"/>
            <a:ext cx="14632887" cy="512064"/>
          </a:xfrm>
        </p:spPr>
        <p:txBody>
          <a:bodyPr anchor="t"/>
          <a:lstStyle>
            <a:lvl1pPr algn="ctr">
              <a:defRPr sz="3100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9023" y="3110202"/>
            <a:ext cx="14772589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79" y="678077"/>
            <a:ext cx="14632888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7150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7150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6440" y="2090161"/>
            <a:ext cx="2100411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6440" y="3229316"/>
            <a:ext cx="2100411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6440" y="3610847"/>
            <a:ext cx="2898662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7150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7150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1140" y="1819"/>
            <a:ext cx="8156448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64" y="1318730"/>
            <a:ext cx="7255991" cy="683387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984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6413" y="0"/>
            <a:ext cx="8150225" cy="9142413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9022" y="2432843"/>
            <a:ext cx="7250533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64" y="681420"/>
            <a:ext cx="7255991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6306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6306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7053" y="2090161"/>
            <a:ext cx="2100411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7053" y="3229316"/>
            <a:ext cx="2100411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304" y="3610847"/>
            <a:ext cx="2898662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4176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7179" y="8616408"/>
            <a:ext cx="558780" cy="2409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4176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3136" y="8644223"/>
            <a:ext cx="6046419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5126" y="1819"/>
            <a:ext cx="5421512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5126" y="0"/>
            <a:ext cx="5421512" cy="9142413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2297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564" y="2432843"/>
            <a:ext cx="9990850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64" y="681420"/>
            <a:ext cx="9987348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65" y="1318731"/>
            <a:ext cx="9987348" cy="680040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6306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6306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304" y="2090161"/>
            <a:ext cx="2898662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4176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7179" y="8616408"/>
            <a:ext cx="558780" cy="2409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4176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3136" y="8644223"/>
            <a:ext cx="8777776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3" y="1819"/>
            <a:ext cx="8156448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8150225" cy="9142413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8468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7557" y="2432843"/>
            <a:ext cx="7258535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7557" y="681420"/>
            <a:ext cx="7255991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7557" y="8644223"/>
            <a:ext cx="7158319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7557" y="1318731"/>
            <a:ext cx="7264111" cy="683388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7150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7150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6440" y="2090161"/>
            <a:ext cx="2100411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6440" y="3229316"/>
            <a:ext cx="2100411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6440" y="3610847"/>
            <a:ext cx="2898662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7150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7179" y="8616408"/>
            <a:ext cx="558780" cy="2409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7150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0" y="1819"/>
            <a:ext cx="543234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82" y="-14941"/>
            <a:ext cx="5462226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2459" y="2432843"/>
            <a:ext cx="1013001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2458" y="681420"/>
            <a:ext cx="10126465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2459" y="8644223"/>
            <a:ext cx="8661566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dirty="0"/>
              <a:t>Source: </a:t>
            </a:r>
            <a:r>
              <a:rPr lang="en-US" dirty="0" err="1"/>
              <a:t>comScore</a:t>
            </a:r>
            <a:r>
              <a:rPr lang="en-US" dirty="0"/>
              <a:t>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2459" y="1318731"/>
            <a:ext cx="10126464" cy="512064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6328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7150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7150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6440" y="2090161"/>
            <a:ext cx="2100411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6440" y="3229316"/>
            <a:ext cx="2100411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6440" y="3610847"/>
            <a:ext cx="2898662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7150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7150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5126" y="1819"/>
            <a:ext cx="5421512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4832" y="502524"/>
            <a:ext cx="4273222" cy="8209805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4943" y="1497149"/>
            <a:ext cx="3384620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2297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564" y="2432843"/>
            <a:ext cx="9990850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64" y="681420"/>
            <a:ext cx="9987348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65" y="1318731"/>
            <a:ext cx="9987348" cy="680040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6306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6306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304" y="2090161"/>
            <a:ext cx="2898662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4176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4176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3136" y="8644223"/>
            <a:ext cx="8777776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2" y="0"/>
            <a:ext cx="16257588" cy="25694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708" y="3949460"/>
            <a:ext cx="15231061" cy="1106387"/>
          </a:xfrm>
        </p:spPr>
        <p:txBody>
          <a:bodyPr lIns="0" rIns="0" anchor="ctr">
            <a:noAutofit/>
          </a:bodyPr>
          <a:lstStyle>
            <a:lvl1pPr algn="ctr">
              <a:defRPr sz="7000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708" y="5049616"/>
            <a:ext cx="15231059" cy="913842"/>
          </a:xfrm>
        </p:spPr>
        <p:txBody>
          <a:bodyPr lIns="0" rIns="0"/>
          <a:lstStyle>
            <a:lvl1pPr marL="0" indent="0" algn="ctr">
              <a:buNone/>
              <a:defRPr sz="4500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980" y="6486640"/>
            <a:ext cx="9707629" cy="394611"/>
          </a:xfrm>
        </p:spPr>
        <p:txBody>
          <a:bodyPr anchor="ctr"/>
          <a:lstStyle>
            <a:lvl1pPr marL="0" indent="0" algn="ctr">
              <a:buNone/>
              <a:defRPr sz="26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2" y="2549698"/>
            <a:ext cx="16306801" cy="1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643" y="6908364"/>
            <a:ext cx="9720303" cy="367910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3615" y="671813"/>
            <a:ext cx="1088772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6076" y="-1819"/>
            <a:ext cx="5421512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9316" y="753251"/>
            <a:ext cx="5274685" cy="7757875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5162" y="1552172"/>
            <a:ext cx="338299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2297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564" y="2432843"/>
            <a:ext cx="9990850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64" y="681420"/>
            <a:ext cx="9987348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7179" y="8628503"/>
            <a:ext cx="558780" cy="2409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65" y="1318731"/>
            <a:ext cx="9987348" cy="680040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6306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6306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304" y="2090161"/>
            <a:ext cx="2898662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4176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4176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3136" y="8644223"/>
            <a:ext cx="8777776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3" y="1819"/>
            <a:ext cx="5421512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99" y="502524"/>
            <a:ext cx="4273222" cy="8209805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410" y="1497149"/>
            <a:ext cx="3384620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4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6395" y="2432843"/>
            <a:ext cx="9990850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6395" y="681420"/>
            <a:ext cx="9987348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6396" y="1318731"/>
            <a:ext cx="9987348" cy="680040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6306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6306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304" y="2090161"/>
            <a:ext cx="2898662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4176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2459" y="8644223"/>
            <a:ext cx="8661566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dirty="0"/>
              <a:t>Source: </a:t>
            </a:r>
            <a:r>
              <a:rPr lang="en-US" dirty="0" err="1"/>
              <a:t>comScore</a:t>
            </a:r>
            <a:r>
              <a:rPr lang="en-US" dirty="0"/>
              <a:t>, internal data</a:t>
            </a:r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4176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819"/>
            <a:ext cx="5421512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40" y="753251"/>
            <a:ext cx="5274685" cy="7757875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9086" y="1552172"/>
            <a:ext cx="338299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1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6396" y="2432843"/>
            <a:ext cx="9990850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6396" y="681420"/>
            <a:ext cx="9987348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7179" y="8628503"/>
            <a:ext cx="558780" cy="24095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6397" y="1318731"/>
            <a:ext cx="9987348" cy="680040"/>
          </a:xfrm>
        </p:spPr>
        <p:txBody>
          <a:bodyPr anchor="t"/>
          <a:lstStyle>
            <a:lvl1pPr algn="l"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6306" y="2109867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6306" y="3228070"/>
            <a:ext cx="334204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304" y="2090161"/>
            <a:ext cx="2898662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4176" y="3623273"/>
            <a:ext cx="3069918" cy="37001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2459" y="8644223"/>
            <a:ext cx="8661566" cy="249823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 dirty="0"/>
              <a:t>Source: </a:t>
            </a:r>
            <a:r>
              <a:rPr lang="en-US" dirty="0" err="1"/>
              <a:t>comScore</a:t>
            </a:r>
            <a:r>
              <a:rPr lang="en-US" dirty="0"/>
              <a:t>, internal data</a:t>
            </a:r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4176" y="4350223"/>
            <a:ext cx="3069918" cy="5177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6" tIns="33866" rIns="33866" bIns="33866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700" y="247650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511" y="247650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8340" y="247650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5182" y="247650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2371" y="247650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700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511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2371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5182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8340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76" y="3504726"/>
            <a:ext cx="15688436" cy="2134549"/>
          </a:xfrm>
        </p:spPr>
        <p:txBody>
          <a:bodyPr anchor="ctr"/>
          <a:lstStyle>
            <a:lvl1pPr>
              <a:lnSpc>
                <a:spcPct val="9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700" y="2570163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511" y="2570163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8340" y="2570163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5182" y="2570163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2371" y="2570163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700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511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2371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5182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8340" y="5801596"/>
            <a:ext cx="3046413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952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350" y="756125"/>
            <a:ext cx="14632888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672" y="1393436"/>
            <a:ext cx="14632887" cy="512064"/>
          </a:xfrm>
        </p:spPr>
        <p:txBody>
          <a:bodyPr anchor="t"/>
          <a:lstStyle>
            <a:lvl1pPr algn="ctr">
              <a:defRPr sz="3100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3" y="1819"/>
            <a:ext cx="8156448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8150225" cy="9153144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3811" y="4805317"/>
            <a:ext cx="7122137" cy="913842"/>
          </a:xfrm>
        </p:spPr>
        <p:txBody>
          <a:bodyPr lIns="0" rIns="0" anchor="t"/>
          <a:lstStyle>
            <a:lvl1pPr marL="0" indent="0" algn="ctr">
              <a:buNone/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3811" y="3859929"/>
            <a:ext cx="7122138" cy="985988"/>
          </a:xfrm>
        </p:spPr>
        <p:txBody>
          <a:bodyPr lIns="0" rIns="0" anchor="b">
            <a:noAutofit/>
          </a:bodyPr>
          <a:lstStyle>
            <a:lvl1pPr algn="ctr">
              <a:defRPr sz="5000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8468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915" y="0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91" y="8644223"/>
            <a:ext cx="7158319" cy="249823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671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1140" y="1819"/>
            <a:ext cx="8156448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83" y="4805317"/>
            <a:ext cx="7125847" cy="913842"/>
          </a:xfrm>
        </p:spPr>
        <p:txBody>
          <a:bodyPr lIns="0" rIns="0" anchor="t"/>
          <a:lstStyle>
            <a:lvl1pPr marL="0" indent="0" algn="ctr">
              <a:buNone/>
              <a:defRPr sz="3100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83" y="3864810"/>
            <a:ext cx="7125848" cy="976226"/>
          </a:xfrm>
        </p:spPr>
        <p:txBody>
          <a:bodyPr lIns="0" rIns="0" anchor="b">
            <a:noAutofit/>
          </a:bodyPr>
          <a:lstStyle>
            <a:lvl1pPr algn="ctr">
              <a:defRPr sz="5000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984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6413" y="0"/>
            <a:ext cx="8150225" cy="9153144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8033" y="0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9472" y="8644223"/>
            <a:ext cx="7158319" cy="249823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671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7588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572" y="7828211"/>
            <a:ext cx="12192000" cy="43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971" y="7843152"/>
            <a:ext cx="3884747" cy="439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525" y="1382523"/>
            <a:ext cx="3269876" cy="6725718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5585" y="-231433"/>
            <a:ext cx="6713082" cy="9965640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744" y="2213354"/>
            <a:ext cx="2817846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3098" y="1731721"/>
            <a:ext cx="799548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5410" y="2948624"/>
            <a:ext cx="3246767" cy="3246751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80" y="6706463"/>
            <a:ext cx="14631829" cy="85187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822">
              <a:lnSpc>
                <a:spcPts val="5467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79" y="7336614"/>
            <a:ext cx="11524259" cy="851873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822">
              <a:lnSpc>
                <a:spcPts val="5467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80" y="3615659"/>
            <a:ext cx="14631829" cy="144177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822">
              <a:lnSpc>
                <a:spcPts val="10134"/>
              </a:lnSpc>
              <a:spcBef>
                <a:spcPts val="0"/>
              </a:spcBef>
              <a:defRPr sz="7500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80" y="4969301"/>
            <a:ext cx="14631829" cy="968497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822">
              <a:spcBef>
                <a:spcPts val="0"/>
              </a:spcBef>
              <a:defRPr sz="6000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10476" y="5896375"/>
            <a:ext cx="2292112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708" y="5217982"/>
            <a:ext cx="15231061" cy="1135143"/>
          </a:xfrm>
        </p:spPr>
        <p:txBody>
          <a:bodyPr lIns="0" rIns="0" anchor="ctr">
            <a:noAutofit/>
          </a:bodyPr>
          <a:lstStyle>
            <a:lvl1pPr algn="ctr">
              <a:defRPr sz="7000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708" y="6345344"/>
            <a:ext cx="15231059" cy="913861"/>
          </a:xfrm>
        </p:spPr>
        <p:txBody>
          <a:bodyPr lIns="0" rIns="0"/>
          <a:lstStyle>
            <a:lvl1pPr marL="0" indent="0" algn="ctr">
              <a:buNone/>
              <a:defRPr sz="4500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980" y="7777206"/>
            <a:ext cx="9707629" cy="394611"/>
          </a:xfrm>
        </p:spPr>
        <p:txBody>
          <a:bodyPr anchor="ctr"/>
          <a:lstStyle>
            <a:lvl1pPr marL="0" indent="0" algn="ctr">
              <a:buNone/>
              <a:defRPr sz="26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643" y="8183989"/>
            <a:ext cx="9720303" cy="367910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400" y="4573354"/>
            <a:ext cx="16306801" cy="1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9991"/>
            <a:ext cx="16303752" cy="4599432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6037" y="169000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8313" y="1736166"/>
            <a:ext cx="1075492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708" y="3954937"/>
            <a:ext cx="15231061" cy="1095433"/>
          </a:xfrm>
        </p:spPr>
        <p:txBody>
          <a:bodyPr lIns="0" rIns="0" anchor="ctr">
            <a:noAutofit/>
          </a:bodyPr>
          <a:lstStyle>
            <a:lvl1pPr algn="ctr">
              <a:defRPr sz="7000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708" y="5055373"/>
            <a:ext cx="15231059" cy="932210"/>
          </a:xfrm>
        </p:spPr>
        <p:txBody>
          <a:bodyPr lIns="0" rIns="0"/>
          <a:lstStyle>
            <a:lvl1pPr marL="0" indent="0" algn="ctr">
              <a:buNone/>
              <a:defRPr sz="4500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980" y="6486640"/>
            <a:ext cx="9707629" cy="394611"/>
          </a:xfrm>
        </p:spPr>
        <p:txBody>
          <a:bodyPr anchor="ctr"/>
          <a:lstStyle>
            <a:lvl1pPr marL="0" indent="0" algn="ctr">
              <a:buNone/>
              <a:defRPr sz="26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643" y="6908364"/>
            <a:ext cx="9720303" cy="367910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5266" y="1749723"/>
            <a:ext cx="1075492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708" y="3938616"/>
            <a:ext cx="15231061" cy="1106387"/>
          </a:xfrm>
        </p:spPr>
        <p:txBody>
          <a:bodyPr lIns="0" rIns="0" anchor="ctr">
            <a:noAutofit/>
          </a:bodyPr>
          <a:lstStyle>
            <a:lvl1pPr algn="ctr">
              <a:defRPr sz="7000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708" y="5054545"/>
            <a:ext cx="15231059" cy="922980"/>
          </a:xfrm>
        </p:spPr>
        <p:txBody>
          <a:bodyPr lIns="0" rIns="0"/>
          <a:lstStyle>
            <a:lvl1pPr marL="0" indent="0" algn="ctr">
              <a:buNone/>
              <a:defRPr sz="4500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980" y="6486640"/>
            <a:ext cx="9707629" cy="394611"/>
          </a:xfrm>
        </p:spPr>
        <p:txBody>
          <a:bodyPr anchor="ctr"/>
          <a:lstStyle>
            <a:lvl1pPr marL="0" indent="0" algn="ctr">
              <a:buNone/>
              <a:defRPr sz="26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643" y="6908364"/>
            <a:ext cx="9720303" cy="367910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999" y="1777072"/>
            <a:ext cx="1" cy="986454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8710" y="1634810"/>
            <a:ext cx="2874144" cy="1319574"/>
          </a:xfrm>
          <a:solidFill>
            <a:srgbClr val="FFFFFF"/>
          </a:solidFill>
        </p:spPr>
        <p:txBody>
          <a:bodyPr anchor="ctr"/>
          <a:lstStyle>
            <a:lvl1pPr algn="ctr"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708" y="4873712"/>
            <a:ext cx="15231059" cy="932210"/>
          </a:xfrm>
        </p:spPr>
        <p:txBody>
          <a:bodyPr lIns="0" rIns="0"/>
          <a:lstStyle>
            <a:lvl1pPr marL="0" indent="0" algn="ctr">
              <a:buNone/>
              <a:defRPr sz="4300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708" y="3767328"/>
            <a:ext cx="15231061" cy="1106387"/>
          </a:xfrm>
        </p:spPr>
        <p:txBody>
          <a:bodyPr lIns="0" rIns="0" anchor="ctr">
            <a:noAutofit/>
          </a:bodyPr>
          <a:lstStyle>
            <a:lvl1pPr algn="ctr">
              <a:defRPr sz="7000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16256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708" y="4873712"/>
            <a:ext cx="15231059" cy="932210"/>
          </a:xfrm>
        </p:spPr>
        <p:txBody>
          <a:bodyPr lIns="0" rIns="0"/>
          <a:lstStyle>
            <a:lvl1pPr marL="0" indent="0" algn="ctr">
              <a:buNone/>
              <a:defRPr sz="4300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708" y="3767328"/>
            <a:ext cx="15231061" cy="1106387"/>
          </a:xfrm>
        </p:spPr>
        <p:txBody>
          <a:bodyPr lIns="0" rIns="0" anchor="ctr">
            <a:noAutofit/>
          </a:bodyPr>
          <a:lstStyle>
            <a:lvl1pPr algn="ctr">
              <a:defRPr sz="700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7185" y="1647174"/>
            <a:ext cx="832104" cy="83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16256000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6413" y="0"/>
            <a:ext cx="8150225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83" y="4865081"/>
            <a:ext cx="6791763" cy="913842"/>
          </a:xfrm>
        </p:spPr>
        <p:txBody>
          <a:bodyPr lIns="0" rIns="0" anchor="t"/>
          <a:lstStyle>
            <a:lvl1pPr marL="0" indent="0" algn="r">
              <a:buNone/>
              <a:defRPr sz="4300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83" y="3754907"/>
            <a:ext cx="6791764" cy="1106387"/>
          </a:xfrm>
        </p:spPr>
        <p:txBody>
          <a:bodyPr lIns="0" rIns="0" anchor="b">
            <a:noAutofit/>
          </a:bodyPr>
          <a:lstStyle>
            <a:lvl1pPr algn="r">
              <a:defRPr sz="7000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984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6413" y="0"/>
            <a:ext cx="8150225" cy="9142413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" y="0"/>
            <a:ext cx="16256000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984" y="1819"/>
            <a:ext cx="1" cy="9140362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8150225" cy="9142413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9126" y="4865081"/>
            <a:ext cx="6791763" cy="913842"/>
          </a:xfrm>
        </p:spPr>
        <p:txBody>
          <a:bodyPr lIns="0" rIns="0" anchor="t"/>
          <a:lstStyle>
            <a:lvl1pPr marL="0" indent="0" algn="l">
              <a:buNone/>
              <a:defRPr sz="4300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6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9126" y="3754907"/>
            <a:ext cx="6791764" cy="1106387"/>
          </a:xfrm>
        </p:spPr>
        <p:txBody>
          <a:bodyPr lIns="0" rIns="0" anchor="b">
            <a:noAutofit/>
          </a:bodyPr>
          <a:lstStyle>
            <a:lvl1pPr algn="l">
              <a:defRPr sz="700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17179" y="8616408"/>
            <a:ext cx="558780" cy="240952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671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9023" y="2484159"/>
            <a:ext cx="14772589" cy="5504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350" y="622015"/>
            <a:ext cx="14632888" cy="90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933" y="8644223"/>
            <a:ext cx="9527723" cy="249823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671" fontAlgn="auto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566" y="8640233"/>
            <a:ext cx="889065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9023" y="8616408"/>
            <a:ext cx="1312177" cy="277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sldNum="0" hdr="0" ftr="0" dt="0"/>
  <p:txStyles>
    <p:titleStyle>
      <a:lvl1pPr algn="ctr" defTabSz="724952" rtl="0" fontAlgn="base">
        <a:lnSpc>
          <a:spcPct val="80000"/>
        </a:lnSpc>
        <a:spcBef>
          <a:spcPct val="0"/>
        </a:spcBef>
        <a:spcAft>
          <a:spcPct val="0"/>
        </a:spcAft>
        <a:defRPr sz="5000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952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952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952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952" rtl="0" fontAlgn="base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95" algn="l" defTabSz="724952" rtl="0" eaLnBrk="1" fontAlgn="base" hangingPunct="1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990" algn="l" defTabSz="724952" rtl="0" eaLnBrk="1" fontAlgn="base" hangingPunct="1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985" algn="l" defTabSz="724952" rtl="0" eaLnBrk="1" fontAlgn="base" hangingPunct="1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980" algn="l" defTabSz="724952" rtl="0" eaLnBrk="1" fontAlgn="base" hangingPunct="1">
        <a:spcBef>
          <a:spcPct val="0"/>
        </a:spcBef>
        <a:spcAft>
          <a:spcPct val="0"/>
        </a:spcAft>
        <a:defRPr sz="70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952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3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300038" indent="-300038" algn="l" defTabSz="724952" rtl="0" fontAlgn="base">
        <a:lnSpc>
          <a:spcPct val="90000"/>
        </a:lnSpc>
        <a:spcBef>
          <a:spcPts val="1000"/>
        </a:spcBef>
        <a:spcAft>
          <a:spcPts val="600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538" indent="-355600" algn="l" defTabSz="744538" rtl="0" fontAlgn="base">
        <a:lnSpc>
          <a:spcPct val="90000"/>
        </a:lnSpc>
        <a:spcBef>
          <a:spcPts val="1000"/>
        </a:spcBef>
        <a:spcAft>
          <a:spcPts val="600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238" indent="-360363" algn="l" defTabSz="724952" rtl="0" fontAlgn="base">
        <a:lnSpc>
          <a:spcPct val="90000"/>
        </a:lnSpc>
        <a:spcBef>
          <a:spcPts val="1000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413" indent="-342900" algn="l" defTabSz="724952" rtl="0" fontAlgn="base">
        <a:lnSpc>
          <a:spcPct val="90000"/>
        </a:lnSpc>
        <a:spcBef>
          <a:spcPts val="1000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1189" indent="-362835" algn="l" defTabSz="72567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859" indent="-362835" algn="l" defTabSz="72567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2531" indent="-362835" algn="l" defTabSz="72567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8202" indent="-362835" algn="l" defTabSz="725671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671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341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7013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683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8354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4024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9695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5366" algn="l" defTabSz="725671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microsoft.com/office/2007/relationships/hdphoto" Target="../media/hdphoto7.wdp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56.png"/><Relationship Id="rId5" Type="http://schemas.openxmlformats.org/officeDocument/2006/relationships/image" Target="../media/image18.png"/><Relationship Id="rId10" Type="http://schemas.microsoft.com/office/2007/relationships/hdphoto" Target="../media/hdphoto7.wdp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0.png"/><Relationship Id="rId5" Type="http://schemas.openxmlformats.org/officeDocument/2006/relationships/image" Target="../media/image39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jp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10" Type="http://schemas.openxmlformats.org/officeDocument/2006/relationships/image" Target="../media/image81.png"/><Relationship Id="rId4" Type="http://schemas.openxmlformats.org/officeDocument/2006/relationships/image" Target="../media/image75.jpg"/><Relationship Id="rId9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13.wdp"/><Relationship Id="rId5" Type="http://schemas.openxmlformats.org/officeDocument/2006/relationships/image" Target="../media/image82.png"/><Relationship Id="rId4" Type="http://schemas.openxmlformats.org/officeDocument/2006/relationships/hyperlink" Target="mailto:mjiang2@nd.edu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microsoft.com/office/2007/relationships/hdphoto" Target="../media/hdphoto9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11" Type="http://schemas.microsoft.com/office/2007/relationships/hdphoto" Target="../media/hdphoto11.wdp"/><Relationship Id="rId5" Type="http://schemas.openxmlformats.org/officeDocument/2006/relationships/image" Target="../media/image15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microsoft.com/office/2007/relationships/hdphoto" Target="../media/hdphoto10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80" y="6782766"/>
            <a:ext cx="14631829" cy="77557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Meng</a:t>
            </a:r>
            <a:r>
              <a:rPr lang="zh-CN" altLang="en-US" dirty="0"/>
              <a:t> </a:t>
            </a:r>
            <a:r>
              <a:rPr lang="en-US" altLang="zh-CN" dirty="0"/>
              <a:t>Jiang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79" y="7412917"/>
            <a:ext cx="11524259" cy="77557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80" y="2435913"/>
            <a:ext cx="14631829" cy="262152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Enhancing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Language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Generation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with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Knowledge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5D46A1-278D-DAE3-3CF7-D6672CAC9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362" y="357716"/>
            <a:ext cx="4203700" cy="849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6D1E33-9CDC-A9F4-CCCC-98B074F3A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26" y="357716"/>
            <a:ext cx="4152900" cy="7734300"/>
          </a:xfrm>
          <a:prstGeom prst="rect">
            <a:avLst/>
          </a:prstGeom>
        </p:spPr>
      </p:pic>
      <p:pic>
        <p:nvPicPr>
          <p:cNvPr id="6146" name="Picture 2" descr="Wikidata - Wikipedia">
            <a:extLst>
              <a:ext uri="{FF2B5EF4-FFF2-40B4-BE49-F238E27FC236}">
                <a16:creationId xmlns:a16="http://schemas.microsoft.com/office/drawing/2014/main" id="{B07AB066-D39F-48CC-7EEE-160DC1444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794" y="551347"/>
            <a:ext cx="2743200" cy="194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D66D4-AB9C-2DCA-52BC-15C347DA9CBC}"/>
              </a:ext>
            </a:extLst>
          </p:cNvPr>
          <p:cNvSpPr txBox="1"/>
          <p:nvPr/>
        </p:nvSpPr>
        <p:spPr>
          <a:xfrm>
            <a:off x="5642379" y="4775199"/>
            <a:ext cx="2666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  <a:latin typeface="Helvetica Neue"/>
                <a:cs typeface="Helvetica Neue"/>
              </a:rPr>
              <a:t>Steph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  <a:latin typeface="Helvetica Neue"/>
                <a:cs typeface="Helvetica Neue"/>
              </a:rPr>
              <a:t>Curry</a:t>
            </a:r>
          </a:p>
          <a:p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  <a:latin typeface="Helvetica Neue"/>
                <a:cs typeface="Helvetica Neue"/>
              </a:rPr>
              <a:t>03/14/1988</a:t>
            </a:r>
            <a:endParaRPr lang="en-US" sz="3600" dirty="0">
              <a:solidFill>
                <a:schemeClr val="accent6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262991-B132-0918-23A7-411D9ABFC65E}"/>
              </a:ext>
            </a:extLst>
          </p:cNvPr>
          <p:cNvSpPr txBox="1"/>
          <p:nvPr/>
        </p:nvSpPr>
        <p:spPr>
          <a:xfrm>
            <a:off x="7582258" y="6349445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  <a:latin typeface="Helvetica Neue"/>
                <a:cs typeface="Helvetica Neue"/>
              </a:rPr>
              <a:t>Seth</a:t>
            </a:r>
            <a:r>
              <a:rPr lang="zh-CN" altLang="en-US" sz="3600" dirty="0">
                <a:solidFill>
                  <a:schemeClr val="accent6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  <a:latin typeface="Helvetica Neue"/>
                <a:cs typeface="Helvetica Neue"/>
              </a:rPr>
              <a:t>Curry</a:t>
            </a:r>
          </a:p>
          <a:p>
            <a:r>
              <a:rPr lang="en-US" altLang="zh-CN" sz="3600" dirty="0">
                <a:solidFill>
                  <a:schemeClr val="accent6">
                    <a:lumMod val="75000"/>
                  </a:schemeClr>
                </a:solidFill>
                <a:latin typeface="Helvetica Neue"/>
                <a:cs typeface="Helvetica Neue"/>
              </a:rPr>
              <a:t>08/23/1990</a:t>
            </a:r>
            <a:endParaRPr lang="en-US" sz="3600" dirty="0">
              <a:solidFill>
                <a:schemeClr val="accent6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DC8CC9-D168-97FF-36FD-A37205317014}"/>
              </a:ext>
            </a:extLst>
          </p:cNvPr>
          <p:cNvCxnSpPr>
            <a:cxnSpLocks/>
          </p:cNvCxnSpPr>
          <p:nvPr/>
        </p:nvCxnSpPr>
        <p:spPr>
          <a:xfrm flipV="1">
            <a:off x="4285198" y="5672666"/>
            <a:ext cx="1357181" cy="558800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28A7C33-7E0C-79ED-0F59-52D265BE2AB8}"/>
              </a:ext>
            </a:extLst>
          </p:cNvPr>
          <p:cNvCxnSpPr>
            <a:cxnSpLocks/>
          </p:cNvCxnSpPr>
          <p:nvPr/>
        </p:nvCxnSpPr>
        <p:spPr>
          <a:xfrm flipH="1" flipV="1">
            <a:off x="10100350" y="6841066"/>
            <a:ext cx="919814" cy="217089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7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C2ADC1-BC3E-87EB-038F-5E8EDE529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Retrieval-Augmented</a:t>
            </a:r>
            <a:r>
              <a:rPr lang="zh-CN" altLang="en-US" dirty="0"/>
              <a:t> </a:t>
            </a:r>
            <a:r>
              <a:rPr lang="en-US" altLang="zh-CN" dirty="0"/>
              <a:t>NMT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AEC47-4E67-71F9-DA90-F44BDDD7FC37}"/>
              </a:ext>
            </a:extLst>
          </p:cNvPr>
          <p:cNvSpPr txBox="1"/>
          <p:nvPr/>
        </p:nvSpPr>
        <p:spPr>
          <a:xfrm>
            <a:off x="1773068" y="3907220"/>
            <a:ext cx="8505466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Georgia" panose="02040502050405020303" pitchFamily="18" charset="0"/>
              </a:rPr>
              <a:t>After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Seth Curry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i="1" dirty="0">
                <a:latin typeface="Georgia" panose="02040502050405020303" pitchFamily="18" charset="0"/>
              </a:rPr>
              <a:t>tallied 24 points for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76ers</a:t>
            </a:r>
            <a:r>
              <a:rPr lang="en-US" i="1" dirty="0">
                <a:latin typeface="Georgia" panose="02040502050405020303" pitchFamily="18" charset="0"/>
              </a:rPr>
              <a:t> in game six against the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Hawks</a:t>
            </a:r>
            <a:r>
              <a:rPr lang="en-US" i="1" dirty="0">
                <a:latin typeface="Georgia" panose="02040502050405020303" pitchFamily="18" charset="0"/>
              </a:rPr>
              <a:t>, his </a:t>
            </a:r>
            <a:r>
              <a:rPr lang="en-US" i="1" dirty="0">
                <a:solidFill>
                  <a:srgbClr val="C00000"/>
                </a:solidFill>
                <a:latin typeface="Georgia" panose="02040502050405020303" pitchFamily="18" charset="0"/>
              </a:rPr>
              <a:t>brother</a:t>
            </a:r>
            <a:r>
              <a:rPr lang="en-US" i="1" dirty="0">
                <a:latin typeface="Georgia" panose="02040502050405020303" pitchFamily="18" charset="0"/>
              </a:rPr>
              <a:t> 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Steph</a:t>
            </a:r>
            <a:r>
              <a:rPr lang="en-US" i="1" dirty="0">
                <a:latin typeface="Georgia" panose="02040502050405020303" pitchFamily="18" charset="0"/>
              </a:rPr>
              <a:t> chimed in on social media with a reaction.</a:t>
            </a:r>
          </a:p>
        </p:txBody>
      </p:sp>
      <p:pic>
        <p:nvPicPr>
          <p:cNvPr id="6" name="Picture 2" descr="Wikidata - Wikipedia">
            <a:extLst>
              <a:ext uri="{FF2B5EF4-FFF2-40B4-BE49-F238E27FC236}">
                <a16:creationId xmlns:a16="http://schemas.microsoft.com/office/drawing/2014/main" id="{F01B95B3-B8E8-E80C-CD45-AA54E99E3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463" y="1674284"/>
            <a:ext cx="2743200" cy="194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BDC6DB2-B2A3-7EAA-7D3F-5F28012913E2}"/>
              </a:ext>
            </a:extLst>
          </p:cNvPr>
          <p:cNvSpPr/>
          <p:nvPr/>
        </p:nvSpPr>
        <p:spPr>
          <a:xfrm>
            <a:off x="2760134" y="3907220"/>
            <a:ext cx="1845734" cy="52931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8D9C76-6F44-A50A-EF5B-AB0FA782E58B}"/>
              </a:ext>
            </a:extLst>
          </p:cNvPr>
          <p:cNvSpPr/>
          <p:nvPr/>
        </p:nvSpPr>
        <p:spPr>
          <a:xfrm>
            <a:off x="5334001" y="4358143"/>
            <a:ext cx="1134533" cy="52931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575547-8FE9-79A8-4F76-A18EA0591D38}"/>
              </a:ext>
            </a:extLst>
          </p:cNvPr>
          <p:cNvSpPr/>
          <p:nvPr/>
        </p:nvSpPr>
        <p:spPr>
          <a:xfrm>
            <a:off x="8568268" y="4397339"/>
            <a:ext cx="982927" cy="52931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294A2E-787A-FA21-08E8-6AB79DE91A62}"/>
              </a:ext>
            </a:extLst>
          </p:cNvPr>
          <p:cNvSpPr/>
          <p:nvPr/>
        </p:nvSpPr>
        <p:spPr>
          <a:xfrm>
            <a:off x="8568268" y="3868025"/>
            <a:ext cx="982927" cy="529314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29458962-8560-8920-567B-D54432CF76D5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6463230" y="-886875"/>
            <a:ext cx="2013866" cy="7574325"/>
          </a:xfrm>
          <a:prstGeom prst="bentConnector2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77209D6F-4420-F34F-609B-7050055D4F77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7555563" y="652244"/>
            <a:ext cx="2051604" cy="5360195"/>
          </a:xfrm>
          <a:prstGeom prst="bentConnector2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351DA79-7C32-F0BA-0294-34BA638D7DA7}"/>
              </a:ext>
            </a:extLst>
          </p:cNvPr>
          <p:cNvCxnSpPr>
            <a:cxnSpLocks/>
            <a:stCxn id="13" idx="0"/>
            <a:endCxn id="6" idx="1"/>
          </p:cNvCxnSpPr>
          <p:nvPr/>
        </p:nvCxnSpPr>
        <p:spPr>
          <a:xfrm rot="5400000" flipH="1" flipV="1">
            <a:off x="9548951" y="2155514"/>
            <a:ext cx="1223293" cy="2201731"/>
          </a:xfrm>
          <a:prstGeom prst="bentConnector2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E8B459FF-A0E3-6A28-8BBE-8A975CFE115C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551195" y="2982924"/>
            <a:ext cx="1714405" cy="1679072"/>
          </a:xfrm>
          <a:prstGeom prst="bentConnector3">
            <a:avLst>
              <a:gd name="adj1" fmla="val 50000"/>
            </a:avLst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380946-3BA4-5667-F5A4-EF65D9827E1C}"/>
                  </a:ext>
                </a:extLst>
              </p:cNvPr>
              <p:cNvSpPr txBox="1"/>
              <p:nvPr/>
            </p:nvSpPr>
            <p:spPr>
              <a:xfrm>
                <a:off x="1763184" y="3353221"/>
                <a:ext cx="162136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Input</a:t>
                </a:r>
                <a:r>
                  <a:rPr lang="zh-CN" altLang="en-US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𝑋</m:t>
                    </m:r>
                  </m:oMath>
                </a14:m>
                <a:r>
                  <a:rPr lang="en-US" altLang="zh-CN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:</a:t>
                </a:r>
                <a:endParaRPr lang="en-US" sz="3000" dirty="0">
                  <a:solidFill>
                    <a:schemeClr val="accent6">
                      <a:lumMod val="7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8380946-3BA4-5667-F5A4-EF65D9827E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184" y="3353221"/>
                <a:ext cx="1621366" cy="553998"/>
              </a:xfrm>
              <a:prstGeom prst="rect">
                <a:avLst/>
              </a:prstGeom>
              <a:blipFill>
                <a:blip r:embed="rId3"/>
                <a:stretch>
                  <a:fillRect l="-4651" t="-13636" r="-5426" b="-34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0B933F95-235E-1787-F533-13F78D242BD0}"/>
              </a:ext>
            </a:extLst>
          </p:cNvPr>
          <p:cNvSpPr txBox="1"/>
          <p:nvPr/>
        </p:nvSpPr>
        <p:spPr>
          <a:xfrm>
            <a:off x="7554038" y="5291177"/>
            <a:ext cx="29093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0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Helvetica Neue" panose="02000503000000020004" pitchFamily="2" charset="0"/>
                <a:cs typeface="Geeza Pro" panose="02000400000000000000" pitchFamily="2" charset="-78"/>
              </a:rPr>
              <a:t>(entity</a:t>
            </a:r>
            <a:r>
              <a:rPr lang="zh-CN" altLang="en-US" sz="30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Helvetica Neue" panose="02000503000000020004" pitchFamily="2" charset="0"/>
                <a:cs typeface="Geeza Pro" panose="02000400000000000000" pitchFamily="2" charset="-78"/>
              </a:rPr>
              <a:t> </a:t>
            </a:r>
            <a:r>
              <a:rPr lang="en-US" altLang="zh-CN" sz="30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Helvetica Neue" panose="02000503000000020004" pitchFamily="2" charset="0"/>
                <a:cs typeface="Geeza Pro" panose="02000400000000000000" pitchFamily="2" charset="-78"/>
              </a:rPr>
              <a:t>linking)</a:t>
            </a:r>
            <a:endParaRPr lang="en-US" sz="3000" i="1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  <a:ea typeface="Helvetica Neue" panose="02000503000000020004" pitchFamily="2" charset="0"/>
              <a:cs typeface="Geeza Pro" panose="02000400000000000000" pitchFamily="2" charset="-78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7514B43-F9C1-4B68-B0D8-20B2334767F8}"/>
              </a:ext>
            </a:extLst>
          </p:cNvPr>
          <p:cNvSpPr txBox="1"/>
          <p:nvPr/>
        </p:nvSpPr>
        <p:spPr>
          <a:xfrm>
            <a:off x="10119245" y="3630220"/>
            <a:ext cx="29093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0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Helvetica Neue" panose="02000503000000020004" pitchFamily="2" charset="0"/>
                <a:cs typeface="Geeza Pro" panose="02000400000000000000" pitchFamily="2" charset="-78"/>
              </a:rPr>
              <a:t>(retrieval)</a:t>
            </a:r>
            <a:endParaRPr lang="en-US" sz="3000" i="1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  <a:ea typeface="Helvetica Neue" panose="02000503000000020004" pitchFamily="2" charset="0"/>
              <a:cs typeface="Geeza Pro" panose="02000400000000000000" pitchFamily="2" charset="-78"/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926A4DD7-6241-076E-386B-43F24148487F}"/>
              </a:ext>
            </a:extLst>
          </p:cNvPr>
          <p:cNvSpPr/>
          <p:nvPr/>
        </p:nvSpPr>
        <p:spPr>
          <a:xfrm>
            <a:off x="3683000" y="6129868"/>
            <a:ext cx="4123268" cy="52493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E3A07F8D-E63F-31BD-16A1-182F12B62153}"/>
              </a:ext>
            </a:extLst>
          </p:cNvPr>
          <p:cNvSpPr/>
          <p:nvPr/>
        </p:nvSpPr>
        <p:spPr>
          <a:xfrm>
            <a:off x="3683000" y="7089781"/>
            <a:ext cx="4123268" cy="52493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8B884AE-AED0-9FD4-D911-FC1D1BA24073}"/>
              </a:ext>
            </a:extLst>
          </p:cNvPr>
          <p:cNvSpPr txBox="1"/>
          <p:nvPr/>
        </p:nvSpPr>
        <p:spPr>
          <a:xfrm>
            <a:off x="4131743" y="8064478"/>
            <a:ext cx="365759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…</a:t>
            </a:r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</a:rPr>
              <a:t>他的</a:t>
            </a:r>
            <a:r>
              <a:rPr lang="en-US" dirty="0" err="1">
                <a:solidFill>
                  <a:srgbClr val="C0000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哥哥</a:t>
            </a:r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  <a:cs typeface="Helvetica Neue" panose="02000503000000020004" pitchFamily="2" charset="0"/>
              </a:rPr>
              <a:t>斯蒂芬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  <a:cs typeface="Helvetica Neue" panose="02000503000000020004" pitchFamily="2" charset="0"/>
              </a:rPr>
              <a:t>…</a:t>
            </a:r>
            <a:r>
              <a:rPr 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2C9281F-3CE7-08AE-BF77-D6D9C06FA495}"/>
              </a:ext>
            </a:extLst>
          </p:cNvPr>
          <p:cNvCxnSpPr>
            <a:stCxn id="67" idx="2"/>
          </p:cNvCxnSpPr>
          <p:nvPr/>
        </p:nvCxnSpPr>
        <p:spPr>
          <a:xfrm>
            <a:off x="5744634" y="7614714"/>
            <a:ext cx="0" cy="434375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C0E85EF-20BE-5691-797A-726B2198C6D4}"/>
              </a:ext>
            </a:extLst>
          </p:cNvPr>
          <p:cNvCxnSpPr>
            <a:cxnSpLocks/>
          </p:cNvCxnSpPr>
          <p:nvPr/>
        </p:nvCxnSpPr>
        <p:spPr>
          <a:xfrm>
            <a:off x="5744634" y="5338381"/>
            <a:ext cx="0" cy="791487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4FE9A07-8738-9042-5C9D-FE5E177A113C}"/>
              </a:ext>
            </a:extLst>
          </p:cNvPr>
          <p:cNvSpPr txBox="1"/>
          <p:nvPr/>
        </p:nvSpPr>
        <p:spPr>
          <a:xfrm>
            <a:off x="3488580" y="5425196"/>
            <a:ext cx="218282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0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Helvetica Neue" panose="02000503000000020004" pitchFamily="2" charset="0"/>
                <a:cs typeface="Geeza Pro" panose="02000400000000000000" pitchFamily="2" charset="-78"/>
              </a:rPr>
              <a:t>(encoding)</a:t>
            </a:r>
            <a:endParaRPr lang="en-US" sz="3000" i="1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  <a:ea typeface="Helvetica Neue" panose="02000503000000020004" pitchFamily="2" charset="0"/>
              <a:cs typeface="Geeza Pro" panose="02000400000000000000" pitchFamily="2" charset="-78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8ACD83E-6801-7D7F-3C70-F86242576CD7}"/>
              </a:ext>
            </a:extLst>
          </p:cNvPr>
          <p:cNvSpPr txBox="1"/>
          <p:nvPr/>
        </p:nvSpPr>
        <p:spPr>
          <a:xfrm>
            <a:off x="1696492" y="8036367"/>
            <a:ext cx="29093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0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Helvetica Neue" panose="02000503000000020004" pitchFamily="2" charset="0"/>
                <a:cs typeface="Geeza Pro" panose="02000400000000000000" pitchFamily="2" charset="-78"/>
              </a:rPr>
              <a:t>(decoding)</a:t>
            </a:r>
            <a:endParaRPr lang="en-US" sz="3000" i="1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  <a:ea typeface="Helvetica Neue" panose="02000503000000020004" pitchFamily="2" charset="0"/>
              <a:cs typeface="Geeza Pro" panose="02000400000000000000" pitchFamily="2" charset="-78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1C73CF7-555B-DAF9-6997-7E470344DA4D}"/>
              </a:ext>
            </a:extLst>
          </p:cNvPr>
          <p:cNvSpPr txBox="1"/>
          <p:nvPr/>
        </p:nvSpPr>
        <p:spPr>
          <a:xfrm>
            <a:off x="11616268" y="5800227"/>
            <a:ext cx="29093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0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  <a:ea typeface="Helvetica Neue" panose="02000503000000020004" pitchFamily="2" charset="0"/>
                <a:cs typeface="Geeza Pro" panose="02000400000000000000" pitchFamily="2" charset="-78"/>
              </a:rPr>
              <a:t>(augmentation)</a:t>
            </a:r>
            <a:endParaRPr lang="en-US" sz="3000" i="1" dirty="0">
              <a:solidFill>
                <a:schemeClr val="accent6">
                  <a:lumMod val="75000"/>
                </a:schemeClr>
              </a:solidFill>
              <a:latin typeface="Georgia" panose="02040502050405020303" pitchFamily="18" charset="0"/>
              <a:ea typeface="Helvetica Neue" panose="02000503000000020004" pitchFamily="2" charset="0"/>
              <a:cs typeface="Geeza Pro" panose="02000400000000000000" pitchFamily="2" charset="-78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E55AC29-1485-40BA-6FB2-879F089451E5}"/>
              </a:ext>
            </a:extLst>
          </p:cNvPr>
          <p:cNvCxnSpPr/>
          <p:nvPr/>
        </p:nvCxnSpPr>
        <p:spPr>
          <a:xfrm>
            <a:off x="5744634" y="6655406"/>
            <a:ext cx="0" cy="434375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>
            <a:extLst>
              <a:ext uri="{FF2B5EF4-FFF2-40B4-BE49-F238E27FC236}">
                <a16:creationId xmlns:a16="http://schemas.microsoft.com/office/drawing/2014/main" id="{92FB647C-42DE-A690-5F9E-86AAE91644B0}"/>
              </a:ext>
            </a:extLst>
          </p:cNvPr>
          <p:cNvCxnSpPr>
            <a:cxnSpLocks/>
            <a:stCxn id="6" idx="3"/>
            <a:endCxn id="66" idx="3"/>
          </p:cNvCxnSpPr>
          <p:nvPr/>
        </p:nvCxnSpPr>
        <p:spPr>
          <a:xfrm flipH="1">
            <a:off x="7806268" y="2644732"/>
            <a:ext cx="6198395" cy="3747603"/>
          </a:xfrm>
          <a:prstGeom prst="bentConnector3">
            <a:avLst>
              <a:gd name="adj1" fmla="val -10245"/>
            </a:avLst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C51A474A-1AA4-84E1-F7E0-2370FED99DEF}"/>
              </a:ext>
            </a:extLst>
          </p:cNvPr>
          <p:cNvSpPr txBox="1"/>
          <p:nvPr/>
        </p:nvSpPr>
        <p:spPr>
          <a:xfrm>
            <a:off x="9294045" y="7909101"/>
            <a:ext cx="69635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3200" i="1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Please</a:t>
            </a:r>
            <a:r>
              <a:rPr lang="zh-CN" altLang="en-US" sz="3200" i="1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altLang="zh-CN" sz="3200" i="1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stay</a:t>
            </a:r>
            <a:r>
              <a:rPr lang="zh-CN" altLang="en-US" sz="3200" i="1" u="none" strike="noStrike" dirty="0">
                <a:solidFill>
                  <a:schemeClr val="accent6">
                    <a:lumMod val="75000"/>
                  </a:schemeClr>
                </a:solidFill>
                <a:effectLst/>
                <a:latin typeface="Georgia" panose="02040502050405020303" pitchFamily="18" charset="0"/>
              </a:rPr>
              <a:t> </a:t>
            </a:r>
            <a:r>
              <a:rPr lang="en-US" altLang="zh-CN" sz="32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tuned</a:t>
            </a:r>
            <a:r>
              <a:rPr lang="zh-CN" altLang="en-US" sz="32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2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on</a:t>
            </a:r>
            <a:r>
              <a:rPr lang="zh-CN" altLang="en-US" sz="32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2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our</a:t>
            </a:r>
            <a:r>
              <a:rPr lang="zh-CN" altLang="en-US" sz="32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2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results</a:t>
            </a:r>
            <a:r>
              <a:rPr lang="zh-CN" altLang="en-US" sz="32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2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32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(acks</a:t>
            </a:r>
            <a:r>
              <a:rPr lang="zh-CN" altLang="en-US" sz="32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2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to</a:t>
            </a:r>
            <a:r>
              <a:rPr lang="zh-CN" altLang="en-US" sz="32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2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NSF</a:t>
            </a:r>
            <a:r>
              <a:rPr lang="zh-CN" altLang="en-US" sz="32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200" i="1" dirty="0">
                <a:solidFill>
                  <a:schemeClr val="accent6">
                    <a:lumMod val="75000"/>
                  </a:schemeClr>
                </a:solidFill>
                <a:latin typeface="Georgia" panose="02040502050405020303" pitchFamily="18" charset="0"/>
              </a:rPr>
              <a:t>IIS-2137396)</a:t>
            </a:r>
          </a:p>
        </p:txBody>
      </p:sp>
    </p:spTree>
    <p:extLst>
      <p:ext uri="{BB962C8B-B14F-4D97-AF65-F5344CB8AC3E}">
        <p14:creationId xmlns:p14="http://schemas.microsoft.com/office/powerpoint/2010/main" val="1238436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64" grpId="0"/>
      <p:bldP spid="65" grpId="0"/>
      <p:bldP spid="66" grpId="0" animBg="1"/>
      <p:bldP spid="67" grpId="0" animBg="1"/>
      <p:bldP spid="69" grpId="0"/>
      <p:bldP spid="74" grpId="0"/>
      <p:bldP spid="75" grpId="0"/>
      <p:bldP spid="76" grpId="0"/>
      <p:bldP spid="8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597557" y="2021128"/>
            <a:ext cx="7660031" cy="5890139"/>
          </a:xfrm>
        </p:spPr>
        <p:txBody>
          <a:bodyPr/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Input: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i="1" dirty="0">
                <a:latin typeface="Georgia" panose="02040502050405020303" pitchFamily="18" charset="0"/>
              </a:rPr>
              <a:t>…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i="1" dirty="0">
                <a:latin typeface="Georgia" panose="02040502050405020303" pitchFamily="18" charset="0"/>
              </a:rPr>
              <a:t>Her husband was one of 17 people killed in January</a:t>
            </a:r>
            <a:r>
              <a:rPr lang="en-US" altLang="zh-CN" i="1" dirty="0">
                <a:latin typeface="Georgia" panose="02040502050405020303" pitchFamily="18" charset="0"/>
              </a:rPr>
              <a:t>’</a:t>
            </a:r>
            <a:r>
              <a:rPr lang="en-US" i="1" dirty="0">
                <a:latin typeface="Georgia" panose="02040502050405020303" pitchFamily="18" charset="0"/>
              </a:rPr>
              <a:t>s terror attacks in Paris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latin typeface="Georgia" panose="02040502050405020303" pitchFamily="18" charset="0"/>
              </a:rPr>
              <a:t>…</a:t>
            </a:r>
          </a:p>
          <a:p>
            <a:r>
              <a:rPr lang="en-US" altLang="zh-CN" i="1" dirty="0">
                <a:latin typeface="Georgia" panose="02040502050405020303" pitchFamily="18" charset="0"/>
              </a:rPr>
              <a:t>…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i="1" dirty="0">
                <a:latin typeface="Georgia" panose="02040502050405020303" pitchFamily="18" charset="0"/>
              </a:rPr>
              <a:t>Valerie Braham said to the assembled crowd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latin typeface="Georgia" panose="02040502050405020303" pitchFamily="18" charset="0"/>
              </a:rPr>
              <a:t>…</a:t>
            </a:r>
          </a:p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Possible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outputs: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“Philippe Braham said to the crowd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…”</a:t>
            </a:r>
          </a:p>
          <a:p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“Paris was killed in the January’s terror attacks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…”</a:t>
            </a:r>
          </a:p>
          <a:p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“Valerie Braham was killed in the January’s terror attacks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…”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Abstractive</a:t>
            </a:r>
            <a:r>
              <a:rPr lang="zh-CN" altLang="en-US" sz="4000" dirty="0"/>
              <a:t> </a:t>
            </a:r>
            <a:r>
              <a:rPr lang="en-US" altLang="zh-CN" sz="4000" dirty="0"/>
              <a:t>Summarization</a:t>
            </a:r>
            <a:endParaRPr lang="en-US" sz="400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Factual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correctness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matters!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Placeholder 3" descr="Two people sitting in chairs in front of a crowd&#10;&#10;Description automatically generated with low confidence">
            <a:extLst>
              <a:ext uri="{FF2B5EF4-FFF2-40B4-BE49-F238E27FC236}">
                <a16:creationId xmlns:a16="http://schemas.microsoft.com/office/drawing/2014/main" id="{5B2EA56B-7E9D-7A06-2A79-6CC01D37588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24935" r="249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23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C2ADC1-BC3E-87EB-038F-5E8EDE52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50" y="406745"/>
            <a:ext cx="14632888" cy="624485"/>
          </a:xfrm>
        </p:spPr>
        <p:txBody>
          <a:bodyPr/>
          <a:lstStyle/>
          <a:p>
            <a:r>
              <a:rPr lang="en-US" altLang="zh-CN" dirty="0" err="1"/>
              <a:t>FASum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Fact-Aware</a:t>
            </a:r>
            <a:r>
              <a:rPr lang="zh-CN" altLang="en-US" dirty="0"/>
              <a:t> </a:t>
            </a:r>
            <a:r>
              <a:rPr lang="en-US" altLang="zh-CN" dirty="0"/>
              <a:t>Summarizer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6F6542-7FDE-A151-4CA5-BAD83F648D2C}"/>
              </a:ext>
            </a:extLst>
          </p:cNvPr>
          <p:cNvSpPr txBox="1"/>
          <p:nvPr/>
        </p:nvSpPr>
        <p:spPr>
          <a:xfrm>
            <a:off x="309033" y="8286544"/>
            <a:ext cx="161009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Zhu, </a:t>
            </a:r>
            <a:r>
              <a:rPr lang="en-US" sz="2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Hinthorn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Xu, Zeng, Zeng, Huang, Jiang. </a:t>
            </a:r>
            <a:r>
              <a:rPr lang="en-US" altLang="zh-CN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en-US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Enhancing Factual Consistency of Abstractive Summarization.</a:t>
            </a:r>
            <a:r>
              <a:rPr lang="en-US" altLang="zh-CN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”</a:t>
            </a:r>
            <a:r>
              <a:rPr lang="en-US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altLang="zh-CN" sz="24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NAACL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718-733.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2021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E3DAD-0267-FB9D-51A0-F12AD0D0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534" y="1297701"/>
            <a:ext cx="8966619" cy="66990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D19EBC-A83D-C90F-4C55-489CC9D55A15}"/>
                  </a:ext>
                </a:extLst>
              </p:cNvPr>
              <p:cNvSpPr txBox="1"/>
              <p:nvPr/>
            </p:nvSpPr>
            <p:spPr>
              <a:xfrm>
                <a:off x="1187844" y="7253509"/>
                <a:ext cx="162136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Input</a:t>
                </a:r>
                <a:r>
                  <a:rPr lang="zh-CN" altLang="en-US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𝑋</m:t>
                    </m:r>
                  </m:oMath>
                </a14:m>
                <a:endParaRPr lang="en-US" sz="3000" dirty="0">
                  <a:solidFill>
                    <a:schemeClr val="accent6">
                      <a:lumMod val="7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6D19EBC-A83D-C90F-4C55-489CC9D55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844" y="7253509"/>
                <a:ext cx="1621366" cy="553998"/>
              </a:xfrm>
              <a:prstGeom prst="rect">
                <a:avLst/>
              </a:prstGeom>
              <a:blipFill>
                <a:blip r:embed="rId3"/>
                <a:stretch>
                  <a:fillRect l="-2326" t="-13636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0484F0-CCCB-4389-126E-2A4C6A0283D9}"/>
                  </a:ext>
                </a:extLst>
              </p:cNvPr>
              <p:cNvSpPr txBox="1"/>
              <p:nvPr/>
            </p:nvSpPr>
            <p:spPr>
              <a:xfrm>
                <a:off x="4214416" y="1507274"/>
                <a:ext cx="180895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Output</a:t>
                </a:r>
                <a:r>
                  <a:rPr lang="zh-CN" altLang="en-US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𝑌</m:t>
                    </m:r>
                  </m:oMath>
                </a14:m>
                <a:endParaRPr lang="en-US" sz="3000" dirty="0">
                  <a:solidFill>
                    <a:schemeClr val="accent6">
                      <a:lumMod val="7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0484F0-CCCB-4389-126E-2A4C6A028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416" y="1507274"/>
                <a:ext cx="1808956" cy="553998"/>
              </a:xfrm>
              <a:prstGeom prst="rect">
                <a:avLst/>
              </a:prstGeom>
              <a:blipFill>
                <a:blip r:embed="rId4"/>
                <a:stretch>
                  <a:fillRect l="-4861" t="-11111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29E9486-5925-B3B4-A6AE-07F6017EA465}"/>
                  </a:ext>
                </a:extLst>
              </p:cNvPr>
              <p:cNvSpPr txBox="1"/>
              <p:nvPr/>
            </p:nvSpPr>
            <p:spPr>
              <a:xfrm>
                <a:off x="10770449" y="2861424"/>
                <a:ext cx="673407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𝐺</m:t>
                      </m:r>
                    </m:oMath>
                  </m:oMathPara>
                </a14:m>
                <a:endParaRPr lang="en-US" sz="3000" dirty="0">
                  <a:solidFill>
                    <a:schemeClr val="accent6">
                      <a:lumMod val="7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29E9486-5925-B3B4-A6AE-07F6017EA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0449" y="2861424"/>
                <a:ext cx="673407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6A2D7355-14A8-3503-8364-E0F80AB1078F}"/>
              </a:ext>
            </a:extLst>
          </p:cNvPr>
          <p:cNvSpPr txBox="1"/>
          <p:nvPr/>
        </p:nvSpPr>
        <p:spPr>
          <a:xfrm>
            <a:off x="11615306" y="3714576"/>
            <a:ext cx="29960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</a:t>
            </a:r>
            <a:r>
              <a:rPr lang="zh-CN" altLang="en-US" sz="3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representation</a:t>
            </a:r>
            <a:r>
              <a:rPr lang="zh-CN" altLang="en-US" sz="3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zh-CN" altLang="en-US" sz="3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GNN</a:t>
            </a:r>
            <a:r>
              <a:rPr lang="zh-CN" altLang="en-US" sz="3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(GAT)</a:t>
            </a:r>
            <a:endParaRPr lang="en-US" sz="3000" dirty="0">
              <a:solidFill>
                <a:schemeClr val="accent6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7A6D528-380B-C419-58E0-AD70E33AD970}"/>
              </a:ext>
            </a:extLst>
          </p:cNvPr>
          <p:cNvSpPr txBox="1"/>
          <p:nvPr/>
        </p:nvSpPr>
        <p:spPr>
          <a:xfrm>
            <a:off x="11615306" y="5884141"/>
            <a:ext cx="29960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</a:t>
            </a:r>
            <a:r>
              <a:rPr lang="zh-CN" altLang="en-US" sz="3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extraction</a:t>
            </a:r>
          </a:p>
          <a:p>
            <a:r>
              <a:rPr lang="en-US" altLang="zh-CN" sz="3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zh-CN" altLang="en-US" sz="3000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000" dirty="0" err="1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OpenIE</a:t>
            </a:r>
            <a:endParaRPr lang="en-US" sz="3000" dirty="0">
              <a:solidFill>
                <a:schemeClr val="accent6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DD922D5-BFA0-5B39-B756-5A222CCB90A9}"/>
              </a:ext>
            </a:extLst>
          </p:cNvPr>
          <p:cNvSpPr/>
          <p:nvPr/>
        </p:nvSpPr>
        <p:spPr>
          <a:xfrm>
            <a:off x="11107153" y="5657850"/>
            <a:ext cx="336703" cy="1924050"/>
          </a:xfrm>
          <a:prstGeom prst="rightBrace">
            <a:avLst/>
          </a:prstGeom>
          <a:ln w="381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2D8F1851-AFD6-0773-0C37-0185641A1CB0}"/>
              </a:ext>
            </a:extLst>
          </p:cNvPr>
          <p:cNvSpPr/>
          <p:nvPr/>
        </p:nvSpPr>
        <p:spPr>
          <a:xfrm>
            <a:off x="11107153" y="3566352"/>
            <a:ext cx="336703" cy="1924050"/>
          </a:xfrm>
          <a:prstGeom prst="rightBrace">
            <a:avLst/>
          </a:prstGeom>
          <a:ln w="3810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13D88C-1889-3DF7-0C22-9B6FA8A9E7EC}"/>
              </a:ext>
            </a:extLst>
          </p:cNvPr>
          <p:cNvSpPr/>
          <p:nvPr/>
        </p:nvSpPr>
        <p:spPr>
          <a:xfrm>
            <a:off x="8591550" y="2584425"/>
            <a:ext cx="6019800" cy="541234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19BF2E-0779-3CBD-5434-4D19C233E593}"/>
              </a:ext>
            </a:extLst>
          </p:cNvPr>
          <p:cNvSpPr txBox="1"/>
          <p:nvPr/>
        </p:nvSpPr>
        <p:spPr>
          <a:xfrm>
            <a:off x="8795945" y="2231961"/>
            <a:ext cx="2666639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3000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Fact</a:t>
            </a:r>
            <a:r>
              <a:rPr lang="zh-CN" altLang="en-US" sz="3000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000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corrector</a:t>
            </a:r>
            <a:endParaRPr lang="en-US" sz="3000" dirty="0">
              <a:solidFill>
                <a:srgbClr val="C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3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plit orient="vert"/>
      </p:transition>
    </mc:Choice>
    <mc:Fallback xmlns="">
      <p:transition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Results:</a:t>
            </a:r>
            <a:r>
              <a:rPr lang="zh-CN" altLang="en-US" sz="4800" dirty="0"/>
              <a:t> </a:t>
            </a:r>
            <a:r>
              <a:rPr lang="en-US" altLang="zh-CN" sz="4800" dirty="0" err="1"/>
              <a:t>XSum</a:t>
            </a:r>
            <a:endParaRPr lang="en-US" sz="48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2935653-AF6A-27FC-76BE-D478E466F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169209"/>
              </p:ext>
            </p:extLst>
          </p:nvPr>
        </p:nvGraphicFramePr>
        <p:xfrm>
          <a:off x="663562" y="1836688"/>
          <a:ext cx="7255990" cy="30175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908188">
                  <a:extLst>
                    <a:ext uri="{9D8B030D-6E8A-4147-A177-3AD203B41FA5}">
                      <a16:colId xmlns:a16="http://schemas.microsoft.com/office/drawing/2014/main" val="2454337543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717531936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187292332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548126461"/>
                    </a:ext>
                  </a:extLst>
                </a:gridCol>
                <a:gridCol w="1271102">
                  <a:extLst>
                    <a:ext uri="{9D8B030D-6E8A-4147-A177-3AD203B41FA5}">
                      <a16:colId xmlns:a16="http://schemas.microsoft.com/office/drawing/2014/main" val="7408599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rgbClr val="7030A0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Fact</a:t>
                      </a:r>
                      <a:r>
                        <a:rPr lang="zh-CN" altLang="en-US" sz="28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Score</a:t>
                      </a:r>
                      <a:r>
                        <a:rPr lang="zh-CN" altLang="en-US" sz="2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*</a:t>
                      </a:r>
                      <a:endParaRPr lang="en-US" sz="2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rgbClr val="7030A0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R-1</a:t>
                      </a:r>
                      <a:endParaRPr lang="en-US" sz="2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rgbClr val="7030A0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R-2</a:t>
                      </a:r>
                      <a:endParaRPr lang="en-US" sz="2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rgbClr val="7030A0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R-L</a:t>
                      </a:r>
                      <a:endParaRPr lang="en-US" sz="2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solidFill>
                      <a:srgbClr val="7030A0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992459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BottomUp</a:t>
                      </a:r>
                      <a:endParaRPr lang="en-US" sz="2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78.0</a:t>
                      </a:r>
                      <a:endParaRPr lang="en-US" sz="2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26.91</a:t>
                      </a:r>
                      <a:endParaRPr lang="en-US" sz="2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8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 </a:t>
                      </a:r>
                      <a:r>
                        <a:rPr lang="en-US" altLang="zh-CN" sz="2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7.66</a:t>
                      </a:r>
                      <a:endParaRPr lang="en-US" sz="2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20.01</a:t>
                      </a:r>
                      <a:endParaRPr lang="en-US" sz="2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72662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Seq2Seq</a:t>
                      </a:r>
                      <a:endParaRPr lang="en-US" sz="2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80.6</a:t>
                      </a:r>
                      <a:endParaRPr lang="en-US" sz="2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31.44</a:t>
                      </a:r>
                      <a:endParaRPr lang="en-US" sz="2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10.91</a:t>
                      </a:r>
                      <a:endParaRPr lang="en-US" sz="2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24.69</a:t>
                      </a:r>
                      <a:endParaRPr lang="en-US" sz="2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765878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UniLM</a:t>
                      </a:r>
                      <a:endParaRPr lang="en-US" sz="2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83.2</a:t>
                      </a:r>
                      <a:endParaRPr lang="en-US" sz="2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42.14</a:t>
                      </a:r>
                      <a:endParaRPr lang="en-US" sz="28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19.53</a:t>
                      </a:r>
                      <a:endParaRPr lang="en-US" sz="28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34.13</a:t>
                      </a:r>
                      <a:endParaRPr lang="en-US" sz="2800" b="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75073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FASum</a:t>
                      </a:r>
                      <a:endParaRPr lang="en-US" sz="28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83.4</a:t>
                      </a:r>
                      <a:endParaRPr lang="en-US" sz="28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42.18</a:t>
                      </a:r>
                      <a:endParaRPr lang="en-US" sz="28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19.53</a:t>
                      </a:r>
                      <a:endParaRPr lang="en-US" sz="28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34.15</a:t>
                      </a:r>
                      <a:endParaRPr lang="en-US" sz="28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436571"/>
                  </a:ext>
                </a:extLst>
              </a:tr>
            </a:tbl>
          </a:graphicData>
        </a:graphic>
      </p:graphicFrame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DAC9CA27-57C5-D1B7-361D-E57C1C2EFCD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4052" b="405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8EA392F-F13C-809D-75AF-A17E22B8C31E}"/>
              </a:ext>
            </a:extLst>
          </p:cNvPr>
          <p:cNvSpPr txBox="1"/>
          <p:nvPr/>
        </p:nvSpPr>
        <p:spPr>
          <a:xfrm>
            <a:off x="663562" y="5088285"/>
            <a:ext cx="725599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Georgia" panose="02040502050405020303" pitchFamily="18" charset="0"/>
              </a:rPr>
              <a:t>*</a:t>
            </a:r>
            <a:r>
              <a:rPr lang="en-US" sz="2800" dirty="0">
                <a:latin typeface="Georgia" panose="02040502050405020303" pitchFamily="18" charset="0"/>
              </a:rPr>
              <a:t>To evaluate factual consistency, we re-implemented and trained </a:t>
            </a:r>
            <a:r>
              <a:rPr lang="en-US" sz="2800" b="1" dirty="0" err="1">
                <a:latin typeface="Georgia" panose="02040502050405020303" pitchFamily="18" charset="0"/>
              </a:rPr>
              <a:t>FactCC</a:t>
            </a:r>
            <a:r>
              <a:rPr lang="en-US" sz="2800" dirty="0">
                <a:latin typeface="Georgia" panose="02040502050405020303" pitchFamily="18" charset="0"/>
              </a:rPr>
              <a:t> (</a:t>
            </a:r>
            <a:r>
              <a:rPr lang="en-US" sz="2800" dirty="0" err="1">
                <a:latin typeface="Georgia" panose="02040502050405020303" pitchFamily="18" charset="0"/>
              </a:rPr>
              <a:t>Kryscinski</a:t>
            </a:r>
            <a:r>
              <a:rPr lang="en-US" sz="2800" dirty="0">
                <a:latin typeface="Georgia" panose="02040502050405020303" pitchFamily="18" charset="0"/>
              </a:rPr>
              <a:t> et al., 2019). The model outputs a </a:t>
            </a:r>
            <a:r>
              <a:rPr lang="en-US" altLang="zh-CN" sz="2800" b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Fact</a:t>
            </a:r>
            <a:r>
              <a:rPr lang="zh-CN" altLang="en-US" sz="2800" b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Score</a:t>
            </a:r>
            <a:r>
              <a:rPr lang="zh-CN" altLang="en-US" sz="2800" dirty="0">
                <a:latin typeface="Georgia" panose="02040502050405020303" pitchFamily="18" charset="0"/>
              </a:rPr>
              <a:t> </a:t>
            </a:r>
            <a:r>
              <a:rPr lang="en-US" sz="2800" dirty="0">
                <a:latin typeface="Georgia" panose="02040502050405020303" pitchFamily="18" charset="0"/>
              </a:rPr>
              <a:t>between 0 and 1, where a higher score indicates better consistency between the input article and summary. The training of </a:t>
            </a:r>
            <a:r>
              <a:rPr lang="en-US" sz="2800" dirty="0" err="1">
                <a:latin typeface="Georgia" panose="02040502050405020303" pitchFamily="18" charset="0"/>
              </a:rPr>
              <a:t>FactCC</a:t>
            </a:r>
            <a:r>
              <a:rPr lang="en-US" sz="2800" dirty="0">
                <a:latin typeface="Georgia" panose="02040502050405020303" pitchFamily="18" charset="0"/>
              </a:rPr>
              <a:t> is independent of our summarizer so no parameters are shared.</a:t>
            </a:r>
          </a:p>
        </p:txBody>
      </p:sp>
    </p:spTree>
    <p:extLst>
      <p:ext uri="{BB962C8B-B14F-4D97-AF65-F5344CB8AC3E}">
        <p14:creationId xmlns:p14="http://schemas.microsoft.com/office/powerpoint/2010/main" val="358260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Results:</a:t>
            </a:r>
            <a:r>
              <a:rPr lang="zh-CN" altLang="en-US" sz="4800" dirty="0"/>
              <a:t> </a:t>
            </a:r>
            <a:r>
              <a:rPr lang="en-US" altLang="zh-CN" sz="4800" dirty="0"/>
              <a:t>CNN/</a:t>
            </a:r>
            <a:r>
              <a:rPr lang="en-US" altLang="zh-CN" sz="4800" dirty="0" err="1"/>
              <a:t>DailyMail</a:t>
            </a:r>
            <a:endParaRPr lang="en-US" sz="4800" dirty="0"/>
          </a:p>
        </p:txBody>
      </p:sp>
      <p:pic>
        <p:nvPicPr>
          <p:cNvPr id="6" name="Picture Placeholder 5" descr="Text&#10;&#10;Description automatically generated">
            <a:extLst>
              <a:ext uri="{FF2B5EF4-FFF2-40B4-BE49-F238E27FC236}">
                <a16:creationId xmlns:a16="http://schemas.microsoft.com/office/drawing/2014/main" id="{E3AD314A-54F2-250E-191F-2A779AA608A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7928" b="7928"/>
          <a:stretch>
            <a:fillRect/>
          </a:stretch>
        </p:blipFill>
        <p:spPr>
          <a:xfrm>
            <a:off x="8107363" y="4572000"/>
            <a:ext cx="8150225" cy="4572000"/>
          </a:xfrm>
        </p:spPr>
      </p:pic>
      <p:pic>
        <p:nvPicPr>
          <p:cNvPr id="8" name="Picture 7" descr="A picture containing text, screenshot, newspaper&#10;&#10;Description automatically generated">
            <a:extLst>
              <a:ext uri="{FF2B5EF4-FFF2-40B4-BE49-F238E27FC236}">
                <a16:creationId xmlns:a16="http://schemas.microsoft.com/office/drawing/2014/main" id="{57402223-BB80-88A5-64D6-8DA1EF7B0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362" y="0"/>
            <a:ext cx="8150225" cy="4587368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2935653-AF6A-27FC-76BE-D478E466F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791175"/>
              </p:ext>
            </p:extLst>
          </p:nvPr>
        </p:nvGraphicFramePr>
        <p:xfrm>
          <a:off x="663562" y="1836688"/>
          <a:ext cx="725599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88">
                  <a:extLst>
                    <a:ext uri="{9D8B030D-6E8A-4147-A177-3AD203B41FA5}">
                      <a16:colId xmlns:a16="http://schemas.microsoft.com/office/drawing/2014/main" val="2454337543"/>
                    </a:ext>
                  </a:extLst>
                </a:gridCol>
                <a:gridCol w="1543050">
                  <a:extLst>
                    <a:ext uri="{9D8B030D-6E8A-4147-A177-3AD203B41FA5}">
                      <a16:colId xmlns:a16="http://schemas.microsoft.com/office/drawing/2014/main" val="717531936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187292332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3548126461"/>
                    </a:ext>
                  </a:extLst>
                </a:gridCol>
                <a:gridCol w="1271102">
                  <a:extLst>
                    <a:ext uri="{9D8B030D-6E8A-4147-A177-3AD203B41FA5}">
                      <a16:colId xmlns:a16="http://schemas.microsoft.com/office/drawing/2014/main" val="7408599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Fact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Score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R-1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R-2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R-L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992459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r>
                        <a:rPr lang="en-US" altLang="zh-CN" sz="2800" dirty="0" err="1"/>
                        <a:t>BottomUp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83.9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41.22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18.68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38.34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72662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Seq2Seq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85.0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41.03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18.04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37.93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765878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err="1"/>
                        <a:t>UniLM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87.2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43.33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40.21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40.51</a:t>
                      </a:r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75073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r>
                        <a:rPr lang="en-US" altLang="zh-CN" sz="2800" dirty="0" err="1"/>
                        <a:t>FASum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88.1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40.53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17.84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37.40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436571"/>
                  </a:ext>
                </a:extLst>
              </a:tr>
            </a:tbl>
          </a:graphicData>
        </a:graphic>
      </p:graphicFrame>
      <p:graphicFrame>
        <p:nvGraphicFramePr>
          <p:cNvPr id="15" name="Table 10">
            <a:extLst>
              <a:ext uri="{FF2B5EF4-FFF2-40B4-BE49-F238E27FC236}">
                <a16:creationId xmlns:a16="http://schemas.microsoft.com/office/drawing/2014/main" id="{E9184234-8731-41E3-40A2-4DFDB4515C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510173"/>
              </p:ext>
            </p:extLst>
          </p:nvPr>
        </p:nvGraphicFramePr>
        <p:xfrm>
          <a:off x="663562" y="5917232"/>
          <a:ext cx="725599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138">
                  <a:extLst>
                    <a:ext uri="{9D8B030D-6E8A-4147-A177-3AD203B41FA5}">
                      <a16:colId xmlns:a16="http://schemas.microsoft.com/office/drawing/2014/main" val="245433754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717531936"/>
                    </a:ext>
                  </a:extLst>
                </a:gridCol>
                <a:gridCol w="2852252">
                  <a:extLst>
                    <a:ext uri="{9D8B030D-6E8A-4147-A177-3AD203B41FA5}">
                      <a16:colId xmlns:a16="http://schemas.microsoft.com/office/drawing/2014/main" val="18729233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Factual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Score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Informativeness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992459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r>
                        <a:rPr lang="en-US" altLang="zh-CN" sz="2800" dirty="0" err="1"/>
                        <a:t>BottomUp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2.32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2.23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72662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Seq2Seq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2.59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2.30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765878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err="1"/>
                        <a:t>UniLM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2.65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2.45</a:t>
                      </a:r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75073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r>
                        <a:rPr lang="en-US" altLang="zh-CN" sz="2800" dirty="0" err="1"/>
                        <a:t>FASum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2.74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2.42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43657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5CBD4C5-321C-B59B-0A9C-E34087384A13}"/>
              </a:ext>
            </a:extLst>
          </p:cNvPr>
          <p:cNvSpPr txBox="1"/>
          <p:nvPr/>
        </p:nvSpPr>
        <p:spPr>
          <a:xfrm>
            <a:off x="663562" y="5213777"/>
            <a:ext cx="39465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Georgia" panose="02040502050405020303" pitchFamily="18" charset="0"/>
              </a:rPr>
              <a:t>Human</a:t>
            </a:r>
            <a:r>
              <a:rPr lang="zh-CN" altLang="en-US" sz="3200" dirty="0">
                <a:latin typeface="Georgia" panose="02040502050405020303" pitchFamily="18" charset="0"/>
              </a:rPr>
              <a:t> </a:t>
            </a:r>
            <a:r>
              <a:rPr lang="en-US" altLang="zh-CN" sz="3200" dirty="0">
                <a:latin typeface="Georgia" panose="02040502050405020303" pitchFamily="18" charset="0"/>
              </a:rPr>
              <a:t>evaluation: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7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Explaining</a:t>
            </a:r>
            <a:r>
              <a:rPr lang="zh-CN" altLang="en-US" dirty="0"/>
              <a:t> </a:t>
            </a:r>
            <a:r>
              <a:rPr lang="en-US" altLang="zh-CN" dirty="0"/>
              <a:t>counterfactual</a:t>
            </a:r>
            <a:r>
              <a:rPr lang="zh-CN" altLang="en-US" dirty="0"/>
              <a:t> </a:t>
            </a:r>
            <a:r>
              <a:rPr lang="en-US" altLang="zh-CN" dirty="0"/>
              <a:t>statements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69022" y="2021125"/>
            <a:ext cx="7250533" cy="5890139"/>
          </a:xfrm>
        </p:spPr>
        <p:txBody>
          <a:bodyPr/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Input: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i="1" dirty="0">
                <a:latin typeface="Georgia" panose="02040502050405020303" pitchFamily="18" charset="0"/>
              </a:rPr>
              <a:t>Piano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latin typeface="Georgia" panose="02040502050405020303" pitchFamily="18" charset="0"/>
              </a:rPr>
              <a:t>is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latin typeface="Georgia" panose="02040502050405020303" pitchFamily="18" charset="0"/>
              </a:rPr>
              <a:t>a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latin typeface="Georgia" panose="02040502050405020303" pitchFamily="18" charset="0"/>
              </a:rPr>
              <a:t>kind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latin typeface="Georgia" panose="02040502050405020303" pitchFamily="18" charset="0"/>
              </a:rPr>
              <a:t>of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latin typeface="Georgia" panose="02040502050405020303" pitchFamily="18" charset="0"/>
              </a:rPr>
              <a:t>sport.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latin typeface="Georgia" panose="02040502050405020303" pitchFamily="18" charset="0"/>
              </a:rPr>
              <a:t>This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latin typeface="Georgia" panose="02040502050405020303" pitchFamily="18" charset="0"/>
              </a:rPr>
              <a:t>is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latin typeface="Georgia" panose="02040502050405020303" pitchFamily="18" charset="0"/>
              </a:rPr>
              <a:t>False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latin typeface="Georgia" panose="02040502050405020303" pitchFamily="18" charset="0"/>
              </a:rPr>
              <a:t>because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latin typeface="Georgia" panose="02040502050405020303" pitchFamily="18" charset="0"/>
              </a:rPr>
              <a:t>___________________</a:t>
            </a:r>
            <a:endParaRPr lang="en-US" i="1" dirty="0">
              <a:latin typeface="Georgia" panose="02040502050405020303" pitchFamily="18" charset="0"/>
            </a:endParaRPr>
          </a:p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Annotators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4:</a:t>
            </a:r>
          </a:p>
          <a:p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you can produce music when pressing keys on the piano, so it is an instrument.</a:t>
            </a:r>
          </a:p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Annotators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5: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piano is a musical instrument used in songs to produce different musical tones.</a:t>
            </a:r>
          </a:p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Annotator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2:</a:t>
            </a:r>
          </a:p>
          <a:p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piano is a kind of art form.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Commonsense</a:t>
            </a:r>
            <a:r>
              <a:rPr lang="zh-CN" altLang="en-US" sz="4000" dirty="0"/>
              <a:t> </a:t>
            </a:r>
            <a:r>
              <a:rPr lang="en-US" altLang="zh-CN" sz="4000" dirty="0"/>
              <a:t>Reasoning</a:t>
            </a:r>
            <a:endParaRPr lang="en-US" sz="4000" dirty="0"/>
          </a:p>
        </p:txBody>
      </p:sp>
      <p:pic>
        <p:nvPicPr>
          <p:cNvPr id="18" name="Picture Placeholder 17" descr="A black and white photo of a piano&#10;&#10;Description automatically generated with medium confidence">
            <a:extLst>
              <a:ext uri="{FF2B5EF4-FFF2-40B4-BE49-F238E27FC236}">
                <a16:creationId xmlns:a16="http://schemas.microsoft.com/office/drawing/2014/main" id="{B34EA0C2-7847-9C69-67E9-0D2E6ACC48A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2609" b="126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1562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Greedy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0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sz="4000" dirty="0"/>
                  <a:t>Beam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Search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with</a:t>
                </a:r>
                <a:r>
                  <a:rPr lang="zh-CN" altLang="en-US" sz="4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altLang="zh-CN" sz="4000" b="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𝑝</m:t>
                        </m:r>
                      </m:e>
                      <m:sub>
                        <m:r>
                          <a:rPr lang="en-US" altLang="zh-CN" sz="4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𝜃</m:t>
                        </m:r>
                      </m:sub>
                    </m:sSub>
                    <m:r>
                      <a:rPr lang="en-US" altLang="zh-CN" sz="4000" b="0" i="1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(</m:t>
                    </m:r>
                    <m:r>
                      <a:rPr lang="en-US" altLang="zh-CN" sz="4000" b="0" i="1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𝑌</m:t>
                    </m:r>
                    <m:r>
                      <a:rPr lang="en-US" altLang="zh-CN" sz="4000" b="0" i="1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|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𝑋</m:t>
                    </m:r>
                    <m:r>
                      <a:rPr lang="en-US" altLang="zh-CN" sz="4000" b="0" i="1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)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itle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73" t="-32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Placeholder 3" descr="A group of people on a mountain&#10;&#10;Description automatically generated with medium confidence">
            <a:extLst>
              <a:ext uri="{FF2B5EF4-FFF2-40B4-BE49-F238E27FC236}">
                <a16:creationId xmlns:a16="http://schemas.microsoft.com/office/drawing/2014/main" id="{BB036F87-AE75-F72D-4446-CD58AA0B431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5426" r="5426"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1D8CA6-4C19-BC4B-E53B-EFCF78C57158}"/>
              </a:ext>
            </a:extLst>
          </p:cNvPr>
          <p:cNvSpPr txBox="1"/>
          <p:nvPr/>
        </p:nvSpPr>
        <p:spPr>
          <a:xfrm>
            <a:off x="2956892" y="2021125"/>
            <a:ext cx="185364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piano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B9116-627A-B177-F089-B2B7E3E2B6C0}"/>
              </a:ext>
            </a:extLst>
          </p:cNvPr>
          <p:cNvSpPr txBox="1"/>
          <p:nvPr/>
        </p:nvSpPr>
        <p:spPr>
          <a:xfrm>
            <a:off x="2949254" y="3386444"/>
            <a:ext cx="185364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is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B06A42-D8F3-E866-2CEF-3ACFE5ADC789}"/>
              </a:ext>
            </a:extLst>
          </p:cNvPr>
          <p:cNvSpPr txBox="1"/>
          <p:nvPr/>
        </p:nvSpPr>
        <p:spPr>
          <a:xfrm>
            <a:off x="1095607" y="4314096"/>
            <a:ext cx="185364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a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97CCA5-48F8-9A69-E74F-119616691E7C}"/>
              </a:ext>
            </a:extLst>
          </p:cNvPr>
          <p:cNvSpPr txBox="1"/>
          <p:nvPr/>
        </p:nvSpPr>
        <p:spPr>
          <a:xfrm>
            <a:off x="2949253" y="4314095"/>
            <a:ext cx="185364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an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8583EE-C49D-74BF-70CD-B8F7B56707C5}"/>
              </a:ext>
            </a:extLst>
          </p:cNvPr>
          <p:cNvSpPr txBox="1"/>
          <p:nvPr/>
        </p:nvSpPr>
        <p:spPr>
          <a:xfrm>
            <a:off x="4802900" y="4314095"/>
            <a:ext cx="185364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not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9A5C7-47DD-B83F-8A99-DB296B0A55D1}"/>
              </a:ext>
            </a:extLst>
          </p:cNvPr>
          <p:cNvSpPr txBox="1"/>
          <p:nvPr/>
        </p:nvSpPr>
        <p:spPr>
          <a:xfrm>
            <a:off x="4802900" y="5530059"/>
            <a:ext cx="185364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a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8D02D9-9972-FB5A-6E53-9622428720B8}"/>
              </a:ext>
            </a:extLst>
          </p:cNvPr>
          <p:cNvSpPr txBox="1"/>
          <p:nvPr/>
        </p:nvSpPr>
        <p:spPr>
          <a:xfrm>
            <a:off x="4802899" y="6727015"/>
            <a:ext cx="185364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sport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9A71C9-6F1A-A0A6-7D43-1EBFEA6E0B14}"/>
              </a:ext>
            </a:extLst>
          </p:cNvPr>
          <p:cNvSpPr txBox="1"/>
          <p:nvPr/>
        </p:nvSpPr>
        <p:spPr>
          <a:xfrm>
            <a:off x="1095607" y="5530059"/>
            <a:ext cx="185364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musical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416C4E-09C3-3C0F-8705-F97028194E0C}"/>
              </a:ext>
            </a:extLst>
          </p:cNvPr>
          <p:cNvSpPr txBox="1"/>
          <p:nvPr/>
        </p:nvSpPr>
        <p:spPr>
          <a:xfrm>
            <a:off x="983497" y="6746022"/>
            <a:ext cx="207786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instrument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5DF64A-F5D4-B2E1-0D28-8DA8D5D007D6}"/>
              </a:ext>
            </a:extLst>
          </p:cNvPr>
          <p:cNvSpPr txBox="1"/>
          <p:nvPr/>
        </p:nvSpPr>
        <p:spPr>
          <a:xfrm>
            <a:off x="2949253" y="7923971"/>
            <a:ext cx="207786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.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71E14F-E82B-CCEC-DBF4-FD9556D45D6D}"/>
              </a:ext>
            </a:extLst>
          </p:cNvPr>
          <p:cNvCxnSpPr>
            <a:cxnSpLocks/>
          </p:cNvCxnSpPr>
          <p:nvPr/>
        </p:nvCxnSpPr>
        <p:spPr>
          <a:xfrm>
            <a:off x="3876078" y="2514402"/>
            <a:ext cx="5431" cy="705876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4214A4-3BF2-A5FC-B2A9-609D0CE8E34D}"/>
              </a:ext>
            </a:extLst>
          </p:cNvPr>
          <p:cNvCxnSpPr/>
          <p:nvPr/>
        </p:nvCxnSpPr>
        <p:spPr>
          <a:xfrm>
            <a:off x="3881509" y="3879720"/>
            <a:ext cx="0" cy="434375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528FF0-5D74-E4A1-AF43-4A8B937F2760}"/>
              </a:ext>
            </a:extLst>
          </p:cNvPr>
          <p:cNvCxnSpPr>
            <a:cxnSpLocks/>
          </p:cNvCxnSpPr>
          <p:nvPr/>
        </p:nvCxnSpPr>
        <p:spPr>
          <a:xfrm flipH="1">
            <a:off x="2417510" y="3879720"/>
            <a:ext cx="1212574" cy="632990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3A381C-DAF0-0C76-F415-1123D6BDCBBE}"/>
              </a:ext>
            </a:extLst>
          </p:cNvPr>
          <p:cNvCxnSpPr>
            <a:cxnSpLocks/>
          </p:cNvCxnSpPr>
          <p:nvPr/>
        </p:nvCxnSpPr>
        <p:spPr>
          <a:xfrm>
            <a:off x="4146919" y="3879720"/>
            <a:ext cx="1192695" cy="632990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014DA2C-2B5B-CB41-6131-4C0F04F751DD}"/>
              </a:ext>
            </a:extLst>
          </p:cNvPr>
          <p:cNvCxnSpPr>
            <a:cxnSpLocks/>
          </p:cNvCxnSpPr>
          <p:nvPr/>
        </p:nvCxnSpPr>
        <p:spPr>
          <a:xfrm>
            <a:off x="5743439" y="4852704"/>
            <a:ext cx="0" cy="677355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4F623C-4E65-7B8E-62B8-93E67C4A4BED}"/>
              </a:ext>
            </a:extLst>
          </p:cNvPr>
          <p:cNvCxnSpPr>
            <a:cxnSpLocks/>
          </p:cNvCxnSpPr>
          <p:nvPr/>
        </p:nvCxnSpPr>
        <p:spPr>
          <a:xfrm>
            <a:off x="1999700" y="4852704"/>
            <a:ext cx="0" cy="677355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211516-CB44-0746-2026-0C2CC0D72300}"/>
              </a:ext>
            </a:extLst>
          </p:cNvPr>
          <p:cNvCxnSpPr>
            <a:cxnSpLocks/>
          </p:cNvCxnSpPr>
          <p:nvPr/>
        </p:nvCxnSpPr>
        <p:spPr>
          <a:xfrm>
            <a:off x="2012586" y="6068668"/>
            <a:ext cx="0" cy="677355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8B1677-3223-AE11-8A4C-2C112433B84E}"/>
              </a:ext>
            </a:extLst>
          </p:cNvPr>
          <p:cNvCxnSpPr>
            <a:cxnSpLocks/>
          </p:cNvCxnSpPr>
          <p:nvPr/>
        </p:nvCxnSpPr>
        <p:spPr>
          <a:xfrm flipH="1">
            <a:off x="2715684" y="4852704"/>
            <a:ext cx="1152756" cy="1874311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36DD6F-F60D-F36A-652F-6AD100F7DBCA}"/>
              </a:ext>
            </a:extLst>
          </p:cNvPr>
          <p:cNvCxnSpPr>
            <a:cxnSpLocks/>
          </p:cNvCxnSpPr>
          <p:nvPr/>
        </p:nvCxnSpPr>
        <p:spPr>
          <a:xfrm>
            <a:off x="2715684" y="7265624"/>
            <a:ext cx="1165825" cy="845052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C0572F0-563F-0D35-972C-8DE8324C36B7}"/>
              </a:ext>
            </a:extLst>
          </p:cNvPr>
          <p:cNvCxnSpPr>
            <a:cxnSpLocks/>
          </p:cNvCxnSpPr>
          <p:nvPr/>
        </p:nvCxnSpPr>
        <p:spPr>
          <a:xfrm flipH="1">
            <a:off x="4146919" y="7284631"/>
            <a:ext cx="1192695" cy="826045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2584EF2-C520-155A-12AE-D3D7D434CC62}"/>
              </a:ext>
            </a:extLst>
          </p:cNvPr>
          <p:cNvCxnSpPr>
            <a:cxnSpLocks/>
          </p:cNvCxnSpPr>
          <p:nvPr/>
        </p:nvCxnSpPr>
        <p:spPr>
          <a:xfrm>
            <a:off x="5762951" y="6049660"/>
            <a:ext cx="0" cy="677355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20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9133A8-1700-2311-D45B-B07B12BF426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alphaModFix amt="20000"/>
          </a:blip>
          <a:srcRect/>
          <a:stretch/>
        </p:blipFill>
        <p:spPr bwMode="auto">
          <a:xfrm>
            <a:off x="1831866" y="0"/>
            <a:ext cx="12593855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1079">
            <a:extLst>
              <a:ext uri="{FF2B5EF4-FFF2-40B4-BE49-F238E27FC236}">
                <a16:creationId xmlns:a16="http://schemas.microsoft.com/office/drawing/2014/main" id="{BD070F68-CC5A-F250-0E2B-557F0373C5DA}"/>
              </a:ext>
            </a:extLst>
          </p:cNvPr>
          <p:cNvSpPr/>
          <p:nvPr/>
        </p:nvSpPr>
        <p:spPr>
          <a:xfrm>
            <a:off x="-1" y="2439914"/>
            <a:ext cx="16257589" cy="1032399"/>
          </a:xfrm>
          <a:prstGeom prst="rect">
            <a:avLst/>
          </a:prstGeom>
          <a:ln w="3175"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0" algn="ctr" defTabSz="653109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6000" b="1" cap="all" dirty="0">
                <a:solidFill>
                  <a:schemeClr val="bg2">
                    <a:lumMod val="50000"/>
                  </a:schemeClr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cs typeface="Helvetica Neue"/>
                <a:sym typeface="Georgia"/>
              </a:rPr>
              <a:t>Enhancing</a:t>
            </a:r>
            <a:r>
              <a:rPr lang="zh-CN" altLang="en-US" sz="6000" b="1" cap="all" dirty="0">
                <a:solidFill>
                  <a:schemeClr val="bg2">
                    <a:lumMod val="50000"/>
                  </a:schemeClr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 </a:t>
            </a:r>
            <a:r>
              <a:rPr lang="en-US" altLang="zh-CN" sz="6000" b="1" cap="all" dirty="0">
                <a:solidFill>
                  <a:schemeClr val="bg2">
                    <a:lumMod val="50000"/>
                  </a:schemeClr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GENERATION</a:t>
            </a:r>
            <a:r>
              <a:rPr lang="zh-CN" altLang="en-US" sz="6000" b="1" cap="all" dirty="0">
                <a:solidFill>
                  <a:schemeClr val="bg2">
                    <a:lumMod val="50000"/>
                  </a:schemeClr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 </a:t>
            </a:r>
            <a:r>
              <a:rPr lang="en-US" altLang="zh-CN" sz="6000" b="1" cap="all" dirty="0">
                <a:solidFill>
                  <a:schemeClr val="accent5"/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DIVERSITY</a:t>
            </a:r>
            <a:endParaRPr sz="6000" b="1" dirty="0">
              <a:solidFill>
                <a:schemeClr val="accent5"/>
              </a:solidFill>
              <a:effectLst>
                <a:outerShdw blurRad="127000" dist="38100" dir="2700000" algn="tl" rotWithShape="0">
                  <a:srgbClr val="000000">
                    <a:alpha val="20000"/>
                  </a:srgbClr>
                </a:outerShdw>
              </a:effectLst>
              <a:latin typeface="Helvetica Neue"/>
              <a:ea typeface="+mn-ea"/>
              <a:cs typeface="Helvetica Neue"/>
              <a:sym typeface="Georgia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CC9562-AEED-E145-4187-789C76927782}"/>
              </a:ext>
            </a:extLst>
          </p:cNvPr>
          <p:cNvSpPr/>
          <p:nvPr/>
        </p:nvSpPr>
        <p:spPr>
          <a:xfrm>
            <a:off x="556591" y="5296531"/>
            <a:ext cx="6589596" cy="3714712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3C3094-D90B-2080-A3BB-06EBB1CF9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13" y="5369258"/>
            <a:ext cx="6082634" cy="357045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7F9FD6-284B-D3F2-A0EA-79B858C6AA65}"/>
              </a:ext>
            </a:extLst>
          </p:cNvPr>
          <p:cNvSpPr/>
          <p:nvPr/>
        </p:nvSpPr>
        <p:spPr>
          <a:xfrm>
            <a:off x="7364978" y="5296531"/>
            <a:ext cx="8079015" cy="3713512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E66513-2AF3-1654-950D-C8BA1B603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001" y="5650913"/>
            <a:ext cx="7498652" cy="318879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6F42D28-FE54-F0F3-3776-E27628A18BEC}"/>
              </a:ext>
            </a:extLst>
          </p:cNvPr>
          <p:cNvSpPr/>
          <p:nvPr/>
        </p:nvSpPr>
        <p:spPr>
          <a:xfrm>
            <a:off x="14041424" y="6484023"/>
            <a:ext cx="1149701" cy="761289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D3A03C0-A363-6A1F-26A8-014A95A4CF1C}"/>
              </a:ext>
            </a:extLst>
          </p:cNvPr>
          <p:cNvSpPr/>
          <p:nvPr/>
        </p:nvSpPr>
        <p:spPr>
          <a:xfrm>
            <a:off x="3401891" y="5597778"/>
            <a:ext cx="11217358" cy="884892"/>
          </a:xfrm>
          <a:custGeom>
            <a:avLst/>
            <a:gdLst>
              <a:gd name="connsiteX0" fmla="*/ 8573985 w 8573985"/>
              <a:gd name="connsiteY0" fmla="*/ 676367 h 676367"/>
              <a:gd name="connsiteX1" fmla="*/ 2707574 w 8573985"/>
              <a:gd name="connsiteY1" fmla="*/ 11349 h 676367"/>
              <a:gd name="connsiteX2" fmla="*/ 0 w 8573985"/>
              <a:gd name="connsiteY2" fmla="*/ 320107 h 67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73985" h="676367">
                <a:moveTo>
                  <a:pt x="8573985" y="676367"/>
                </a:moveTo>
                <a:cubicBezTo>
                  <a:pt x="6355278" y="373546"/>
                  <a:pt x="4136571" y="70726"/>
                  <a:pt x="2707574" y="11349"/>
                </a:cubicBezTo>
                <a:cubicBezTo>
                  <a:pt x="1278577" y="-48028"/>
                  <a:pt x="639288" y="136039"/>
                  <a:pt x="0" y="320107"/>
                </a:cubicBezTo>
              </a:path>
            </a:pathLst>
          </a:custGeom>
          <a:noFill/>
          <a:ln w="57150">
            <a:solidFill>
              <a:srgbClr val="0070C0"/>
            </a:solidFill>
            <a:tailEnd type="arrow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69E45B-D7E9-2613-3962-2A83457AA249}"/>
              </a:ext>
            </a:extLst>
          </p:cNvPr>
          <p:cNvSpPr/>
          <p:nvPr/>
        </p:nvSpPr>
        <p:spPr>
          <a:xfrm>
            <a:off x="11446326" y="8160614"/>
            <a:ext cx="997812" cy="728651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57574F6-CE8E-636C-F62A-F7221E81F0E4}"/>
              </a:ext>
            </a:extLst>
          </p:cNvPr>
          <p:cNvSpPr/>
          <p:nvPr/>
        </p:nvSpPr>
        <p:spPr>
          <a:xfrm>
            <a:off x="6403030" y="8000921"/>
            <a:ext cx="5762466" cy="1062257"/>
          </a:xfrm>
          <a:custGeom>
            <a:avLst/>
            <a:gdLst>
              <a:gd name="connsiteX0" fmla="*/ 4085112 w 4085112"/>
              <a:gd name="connsiteY0" fmla="*/ 676894 h 820792"/>
              <a:gd name="connsiteX1" fmla="*/ 617517 w 4085112"/>
              <a:gd name="connsiteY1" fmla="*/ 771897 h 820792"/>
              <a:gd name="connsiteX2" fmla="*/ 0 w 4085112"/>
              <a:gd name="connsiteY2" fmla="*/ 0 h 82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5112" h="820792">
                <a:moveTo>
                  <a:pt x="4085112" y="676894"/>
                </a:moveTo>
                <a:cubicBezTo>
                  <a:pt x="2691740" y="780803"/>
                  <a:pt x="1298369" y="884713"/>
                  <a:pt x="617517" y="771897"/>
                </a:cubicBezTo>
                <a:cubicBezTo>
                  <a:pt x="-63335" y="659081"/>
                  <a:pt x="102919" y="108857"/>
                  <a:pt x="0" y="0"/>
                </a:cubicBezTo>
              </a:path>
            </a:pathLst>
          </a:custGeom>
          <a:noFill/>
          <a:ln w="57150">
            <a:solidFill>
              <a:srgbClr val="00B050"/>
            </a:solidFill>
            <a:tailEnd type="arrow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8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A332F6-A2B1-4CB7-4699-886160DCCFC3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Accepted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ACL</a:t>
            </a:r>
            <a:r>
              <a:rPr lang="zh-CN" altLang="en-US" dirty="0"/>
              <a:t> </a:t>
            </a:r>
            <a:r>
              <a:rPr lang="en-US" altLang="zh-CN" dirty="0"/>
              <a:t>2022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DLG4NLP@NAACL</a:t>
            </a:r>
            <a:r>
              <a:rPr lang="zh-CN" altLang="en-US" dirty="0"/>
              <a:t> </a:t>
            </a:r>
            <a:r>
              <a:rPr lang="en-US" altLang="zh-CN" dirty="0"/>
              <a:t>2022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36F9C-EA70-C0CE-D9C0-50C4B122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Mixture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Experts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MoKGE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39AE8-1B20-DF12-CE72-30B0098A4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69"/>
          <a:stretch/>
        </p:blipFill>
        <p:spPr>
          <a:xfrm>
            <a:off x="818279" y="2179728"/>
            <a:ext cx="14046693" cy="5832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E2F251-8617-CFBF-3A98-26114699AA6B}"/>
              </a:ext>
            </a:extLst>
          </p:cNvPr>
          <p:cNvSpPr txBox="1"/>
          <p:nvPr/>
        </p:nvSpPr>
        <p:spPr>
          <a:xfrm>
            <a:off x="309033" y="8286544"/>
            <a:ext cx="161009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Yu, 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Zhu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Qin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Zhao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Jiang. </a:t>
            </a:r>
            <a:r>
              <a:rPr lang="en-US" altLang="zh-CN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en-US" sz="2400" i="1" dirty="0">
                <a:solidFill>
                  <a:srgbClr val="222222"/>
                </a:solidFill>
                <a:latin typeface="Arial" panose="020B0604020202020204" pitchFamily="34" charset="0"/>
              </a:rPr>
              <a:t>Diversifying Content Generation for Commonsense Reasoning with Mixture of Knowledge Graph Experts.</a:t>
            </a:r>
            <a:r>
              <a:rPr lang="en-US" altLang="zh-CN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”</a:t>
            </a:r>
            <a:r>
              <a:rPr lang="en-US" sz="2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altLang="zh-CN" sz="2400" b="1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ACL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pp. </a:t>
            </a:r>
            <a:r>
              <a:rPr lang="en-US" altLang="zh-CN" sz="2400" dirty="0">
                <a:solidFill>
                  <a:srgbClr val="222222"/>
                </a:solidFill>
                <a:latin typeface="Arial" panose="020B0604020202020204" pitchFamily="34" charset="0"/>
              </a:rPr>
              <a:t>1896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1906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</a:t>
            </a:r>
            <a:r>
              <a:rPr lang="en-US" altLang="zh-CN" sz="2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US" sz="2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884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plit orient="vert"/>
      </p:transition>
    </mc:Choice>
    <mc:Fallback xmlns="">
      <p:transition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583CA6-6803-6DA0-C989-4B7FD4D720EB}"/>
                  </a:ext>
                </a:extLst>
              </p:cNvPr>
              <p:cNvSpPr txBox="1"/>
              <p:nvPr/>
            </p:nvSpPr>
            <p:spPr>
              <a:xfrm>
                <a:off x="7318111" y="2490829"/>
                <a:ext cx="162136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Input</a:t>
                </a:r>
                <a:r>
                  <a:rPr lang="zh-CN" altLang="en-US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𝑋</m:t>
                    </m:r>
                  </m:oMath>
                </a14:m>
                <a:endParaRPr lang="en-US" sz="3000" dirty="0">
                  <a:solidFill>
                    <a:schemeClr val="accent6">
                      <a:lumMod val="7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583CA6-6803-6DA0-C989-4B7FD4D72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111" y="2490829"/>
                <a:ext cx="1621366" cy="553998"/>
              </a:xfrm>
              <a:prstGeom prst="rect">
                <a:avLst/>
              </a:prstGeom>
              <a:blipFill>
                <a:blip r:embed="rId3"/>
                <a:stretch>
                  <a:fillRect l="-2344" t="-13636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4D4CD2D-3394-F37A-7BFE-02026EC51CA1}"/>
                  </a:ext>
                </a:extLst>
              </p:cNvPr>
              <p:cNvSpPr/>
              <p:nvPr/>
            </p:nvSpPr>
            <p:spPr>
              <a:xfrm>
                <a:off x="5385594" y="3623734"/>
                <a:ext cx="5486400" cy="137160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dirty="0">
                    <a:latin typeface="Helvetica Neue"/>
                    <a:cs typeface="Helvetica Neue"/>
                  </a:rPr>
                  <a:t>Language</a:t>
                </a:r>
                <a:r>
                  <a:rPr lang="zh-CN" altLang="en-US" sz="3000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3000" dirty="0">
                    <a:latin typeface="Helvetica Neue"/>
                    <a:cs typeface="Helvetica Neue"/>
                  </a:rPr>
                  <a:t>Generation</a:t>
                </a:r>
                <a:r>
                  <a:rPr lang="zh-CN" altLang="en-US" sz="3000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3000" dirty="0">
                    <a:latin typeface="Helvetica Neue"/>
                    <a:cs typeface="Helvetica Neue"/>
                  </a:rPr>
                  <a:t>Model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𝑌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|</m:t>
                      </m:r>
                      <m:r>
                        <a:rPr lang="en-US" altLang="zh-CN" sz="3000" i="1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𝑋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)</m:t>
                      </m:r>
                    </m:oMath>
                  </m:oMathPara>
                </a14:m>
                <a:endParaRPr lang="en-US" altLang="zh-CN" sz="3000" dirty="0"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4D4CD2D-3394-F37A-7BFE-02026EC51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594" y="3623734"/>
                <a:ext cx="5486400" cy="1371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540818-50B5-DF70-0465-5A78CFDFB606}"/>
                  </a:ext>
                </a:extLst>
              </p:cNvPr>
              <p:cNvSpPr txBox="1"/>
              <p:nvPr/>
            </p:nvSpPr>
            <p:spPr>
              <a:xfrm>
                <a:off x="7224316" y="5574241"/>
                <a:ext cx="180895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Output</a:t>
                </a:r>
                <a:r>
                  <a:rPr lang="zh-CN" altLang="en-US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𝑌</m:t>
                    </m:r>
                  </m:oMath>
                </a14:m>
                <a:endParaRPr lang="en-US" sz="3000" dirty="0">
                  <a:solidFill>
                    <a:schemeClr val="accent6">
                      <a:lumMod val="7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540818-50B5-DF70-0465-5A78CFDFB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316" y="5574241"/>
                <a:ext cx="1808956" cy="553998"/>
              </a:xfrm>
              <a:prstGeom prst="rect">
                <a:avLst/>
              </a:prstGeom>
              <a:blipFill>
                <a:blip r:embed="rId5"/>
                <a:stretch>
                  <a:fillRect l="-4861" t="-11111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C1D708-49C0-A3FB-6608-AD0DA6BA4961}"/>
              </a:ext>
            </a:extLst>
          </p:cNvPr>
          <p:cNvCxnSpPr>
            <a:stCxn id="39" idx="2"/>
            <a:endCxn id="7" idx="0"/>
          </p:cNvCxnSpPr>
          <p:nvPr/>
        </p:nvCxnSpPr>
        <p:spPr>
          <a:xfrm>
            <a:off x="8128794" y="3044827"/>
            <a:ext cx="0" cy="578907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587A418-6348-66E9-4A79-8FD837697DD6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8128794" y="4995334"/>
            <a:ext cx="0" cy="578907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4E1D1F-E8E3-95D9-5C5B-DF141CED4AF7}"/>
              </a:ext>
            </a:extLst>
          </p:cNvPr>
          <p:cNvGrpSpPr/>
          <p:nvPr/>
        </p:nvGrpSpPr>
        <p:grpSpPr>
          <a:xfrm>
            <a:off x="321732" y="265724"/>
            <a:ext cx="4572000" cy="3430039"/>
            <a:chOff x="321732" y="265724"/>
            <a:chExt cx="4572000" cy="3430039"/>
          </a:xfrm>
        </p:grpSpPr>
        <p:pic>
          <p:nvPicPr>
            <p:cNvPr id="1026" name="Picture 2" descr="Machine translation - Translation software - memoQ">
              <a:extLst>
                <a:ext uri="{FF2B5EF4-FFF2-40B4-BE49-F238E27FC236}">
                  <a16:creationId xmlns:a16="http://schemas.microsoft.com/office/drawing/2014/main" id="{B8B660D5-8494-AA76-2020-E949A2886C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32" y="265724"/>
              <a:ext cx="4572000" cy="2286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06D447B-B1A4-FA25-B35E-6180736C0C13}"/>
                </a:ext>
              </a:extLst>
            </p:cNvPr>
            <p:cNvSpPr txBox="1"/>
            <p:nvPr/>
          </p:nvSpPr>
          <p:spPr>
            <a:xfrm>
              <a:off x="858706" y="2741656"/>
              <a:ext cx="349805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latin typeface="Helvetica Neue"/>
                  <a:cs typeface="Helvetica Neue"/>
                </a:rPr>
                <a:t>Machine</a:t>
              </a:r>
              <a:r>
                <a:rPr lang="zh-CN" altLang="en-US" sz="2800" b="1" dirty="0"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latin typeface="Helvetica Neue"/>
                  <a:cs typeface="Helvetica Neue"/>
                </a:rPr>
                <a:t>Translation</a:t>
              </a:r>
              <a:endParaRPr lang="en-US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CD0ACE-071E-6F38-6C06-920E4E88613E}"/>
              </a:ext>
            </a:extLst>
          </p:cNvPr>
          <p:cNvGrpSpPr/>
          <p:nvPr/>
        </p:nvGrpSpPr>
        <p:grpSpPr>
          <a:xfrm>
            <a:off x="11363856" y="71617"/>
            <a:ext cx="4572000" cy="3624146"/>
            <a:chOff x="11363856" y="71617"/>
            <a:chExt cx="4572000" cy="3624146"/>
          </a:xfrm>
        </p:grpSpPr>
        <p:pic>
          <p:nvPicPr>
            <p:cNvPr id="1028" name="Picture 4" descr="Text Summarization using Deep Learning | by Priya Dwivedi | Towards Data  Science">
              <a:extLst>
                <a:ext uri="{FF2B5EF4-FFF2-40B4-BE49-F238E27FC236}">
                  <a16:creationId xmlns:a16="http://schemas.microsoft.com/office/drawing/2014/main" id="{AF44F759-833E-10AB-953C-699BCB9B9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3856" y="71617"/>
              <a:ext cx="4572000" cy="271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9CA3BE9-78A1-3C2F-A41E-E5938B3619CB}"/>
                </a:ext>
              </a:extLst>
            </p:cNvPr>
            <p:cNvSpPr txBox="1"/>
            <p:nvPr/>
          </p:nvSpPr>
          <p:spPr>
            <a:xfrm>
              <a:off x="11900830" y="2741656"/>
              <a:ext cx="349805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latin typeface="Helvetica Neue"/>
                  <a:cs typeface="Helvetica Neue"/>
                </a:rPr>
                <a:t>Abstractive</a:t>
              </a:r>
              <a:r>
                <a:rPr lang="zh-CN" altLang="en-US" sz="2800" b="1" dirty="0"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latin typeface="Helvetica Neue"/>
                  <a:cs typeface="Helvetica Neue"/>
                </a:rPr>
                <a:t>Summarization</a:t>
              </a:r>
              <a:endParaRPr lang="en-US" b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D0B97C-2343-A96D-2893-C86CE2FAE161}"/>
              </a:ext>
            </a:extLst>
          </p:cNvPr>
          <p:cNvGrpSpPr/>
          <p:nvPr/>
        </p:nvGrpSpPr>
        <p:grpSpPr>
          <a:xfrm>
            <a:off x="321732" y="5574241"/>
            <a:ext cx="4572000" cy="3304035"/>
            <a:chOff x="321732" y="5574241"/>
            <a:chExt cx="4572000" cy="3304035"/>
          </a:xfrm>
        </p:grpSpPr>
        <p:pic>
          <p:nvPicPr>
            <p:cNvPr id="1030" name="Picture 6" descr="Automatic Question Answering. Querying Information from structured… | by  Yana Arbuzova | Towards Data Science">
              <a:extLst>
                <a:ext uri="{FF2B5EF4-FFF2-40B4-BE49-F238E27FC236}">
                  <a16:creationId xmlns:a16="http://schemas.microsoft.com/office/drawing/2014/main" id="{03A0CFCF-14A3-7BC6-07E8-E21C744A6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32" y="5574241"/>
              <a:ext cx="4572000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173376-4B20-A08C-0A1A-F243B9A4E7B2}"/>
                </a:ext>
              </a:extLst>
            </p:cNvPr>
            <p:cNvSpPr txBox="1"/>
            <p:nvPr/>
          </p:nvSpPr>
          <p:spPr>
            <a:xfrm>
              <a:off x="858706" y="7924169"/>
              <a:ext cx="349805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latin typeface="Helvetica Neue"/>
                  <a:cs typeface="Helvetica Neue"/>
                </a:rPr>
                <a:t>Question</a:t>
              </a:r>
              <a:r>
                <a:rPr lang="zh-CN" altLang="en-US" sz="2800" b="1" dirty="0"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latin typeface="Helvetica Neue"/>
                  <a:cs typeface="Helvetica Neue"/>
                </a:rPr>
                <a:t>Answering</a:t>
              </a:r>
              <a:endParaRPr lang="en-US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B7CD47-C1C0-2D9F-F5E3-D1B83F4D0221}"/>
              </a:ext>
            </a:extLst>
          </p:cNvPr>
          <p:cNvGrpSpPr/>
          <p:nvPr/>
        </p:nvGrpSpPr>
        <p:grpSpPr>
          <a:xfrm>
            <a:off x="11363856" y="5241107"/>
            <a:ext cx="4572000" cy="3637168"/>
            <a:chOff x="11363856" y="5241107"/>
            <a:chExt cx="4572000" cy="3637168"/>
          </a:xfrm>
        </p:grpSpPr>
        <p:pic>
          <p:nvPicPr>
            <p:cNvPr id="1032" name="Picture 8" descr="Reasoning and Semantic Computation – Shabda Blog">
              <a:extLst>
                <a:ext uri="{FF2B5EF4-FFF2-40B4-BE49-F238E27FC236}">
                  <a16:creationId xmlns:a16="http://schemas.microsoft.com/office/drawing/2014/main" id="{404BB84F-4963-2857-9BBA-AE0CC032C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3856" y="5241107"/>
              <a:ext cx="4572000" cy="268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9ACD42B-6B5D-32F0-B9E6-F5E8E7ED37EF}"/>
                </a:ext>
              </a:extLst>
            </p:cNvPr>
            <p:cNvSpPr txBox="1"/>
            <p:nvPr/>
          </p:nvSpPr>
          <p:spPr>
            <a:xfrm>
              <a:off x="11900830" y="7924168"/>
              <a:ext cx="349805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latin typeface="Helvetica Neue"/>
                  <a:cs typeface="Helvetica Neue"/>
                </a:rPr>
                <a:t>Commonsense</a:t>
              </a:r>
              <a:r>
                <a:rPr lang="zh-CN" altLang="en-US" sz="2800" b="1" dirty="0"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latin typeface="Helvetica Neue"/>
                  <a:cs typeface="Helvetica Neue"/>
                </a:rPr>
                <a:t>Reasoning</a:t>
              </a:r>
              <a:endParaRPr lang="en-US" b="1" dirty="0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F55B596-E839-2137-59C9-C4BEDA659D61}"/>
              </a:ext>
            </a:extLst>
          </p:cNvPr>
          <p:cNvCxnSpPr/>
          <p:nvPr/>
        </p:nvCxnSpPr>
        <p:spPr>
          <a:xfrm>
            <a:off x="4064000" y="2551725"/>
            <a:ext cx="1321594" cy="936542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8DA1107-1755-4205-1EC2-B79E93692EA9}"/>
              </a:ext>
            </a:extLst>
          </p:cNvPr>
          <p:cNvCxnSpPr>
            <a:cxnSpLocks/>
          </p:cNvCxnSpPr>
          <p:nvPr/>
        </p:nvCxnSpPr>
        <p:spPr>
          <a:xfrm>
            <a:off x="10871994" y="4995334"/>
            <a:ext cx="744273" cy="855906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9E87887-AEC0-645E-4888-A3BC6DCBBAA5}"/>
              </a:ext>
            </a:extLst>
          </p:cNvPr>
          <p:cNvCxnSpPr>
            <a:cxnSpLocks/>
          </p:cNvCxnSpPr>
          <p:nvPr/>
        </p:nvCxnSpPr>
        <p:spPr>
          <a:xfrm flipV="1">
            <a:off x="4285191" y="5169078"/>
            <a:ext cx="1100403" cy="959161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9420154-5286-FBEC-1B61-78F013BDC788}"/>
              </a:ext>
            </a:extLst>
          </p:cNvPr>
          <p:cNvCxnSpPr>
            <a:cxnSpLocks/>
          </p:cNvCxnSpPr>
          <p:nvPr/>
        </p:nvCxnSpPr>
        <p:spPr>
          <a:xfrm flipV="1">
            <a:off x="10871994" y="2551725"/>
            <a:ext cx="983724" cy="1072009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3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Results:</a:t>
            </a:r>
            <a:r>
              <a:rPr lang="zh-CN" altLang="en-US" sz="4800" dirty="0"/>
              <a:t> </a:t>
            </a:r>
            <a:r>
              <a:rPr lang="en-US" altLang="zh-CN" sz="4800" dirty="0" err="1"/>
              <a:t>ComVE</a:t>
            </a:r>
            <a:r>
              <a:rPr lang="zh-CN" altLang="en-US" sz="4800" dirty="0"/>
              <a:t> </a:t>
            </a:r>
            <a:r>
              <a:rPr lang="en-US" altLang="zh-CN" sz="4800" dirty="0"/>
              <a:t>(</a:t>
            </a:r>
            <a:r>
              <a:rPr lang="en-US" altLang="zh-CN" sz="4800" dirty="0" err="1"/>
              <a:t>SemEval</a:t>
            </a:r>
            <a:r>
              <a:rPr lang="zh-CN" altLang="en-US" sz="4800" dirty="0"/>
              <a:t> </a:t>
            </a:r>
            <a:r>
              <a:rPr lang="en-US" altLang="zh-CN" sz="4800" dirty="0"/>
              <a:t>2020:</a:t>
            </a:r>
            <a:r>
              <a:rPr lang="zh-CN" altLang="en-US" sz="4800" dirty="0"/>
              <a:t> </a:t>
            </a:r>
            <a:r>
              <a:rPr lang="en-US" altLang="zh-CN" sz="4800" dirty="0"/>
              <a:t>Task</a:t>
            </a:r>
            <a:r>
              <a:rPr lang="zh-CN" altLang="en-US" sz="4800" dirty="0"/>
              <a:t> </a:t>
            </a:r>
            <a:r>
              <a:rPr lang="en-US" altLang="zh-CN" sz="4800" dirty="0"/>
              <a:t>4)</a:t>
            </a:r>
            <a:endParaRPr lang="en-US" sz="48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3AD314A-54F2-250E-191F-2A779AA608A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7677" b="7677"/>
          <a:stretch/>
        </p:blipFill>
        <p:spPr>
          <a:xfrm>
            <a:off x="8126413" y="4265284"/>
            <a:ext cx="8150225" cy="487712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402223-BB80-88A5-64D6-8DA1EF7B00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07363" y="0"/>
            <a:ext cx="8150225" cy="4265284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2935653-AF6A-27FC-76BE-D478E466F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870661"/>
              </p:ext>
            </p:extLst>
          </p:nvPr>
        </p:nvGraphicFramePr>
        <p:xfrm>
          <a:off x="663562" y="2196257"/>
          <a:ext cx="7255991" cy="28956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95255">
                  <a:extLst>
                    <a:ext uri="{9D8B030D-6E8A-4147-A177-3AD203B41FA5}">
                      <a16:colId xmlns:a16="http://schemas.microsoft.com/office/drawing/2014/main" val="2454337543"/>
                    </a:ext>
                  </a:extLst>
                </a:gridCol>
                <a:gridCol w="1590261">
                  <a:extLst>
                    <a:ext uri="{9D8B030D-6E8A-4147-A177-3AD203B41FA5}">
                      <a16:colId xmlns:a16="http://schemas.microsoft.com/office/drawing/2014/main" val="717531936"/>
                    </a:ext>
                  </a:extLst>
                </a:gridCol>
                <a:gridCol w="1649896">
                  <a:extLst>
                    <a:ext uri="{9D8B030D-6E8A-4147-A177-3AD203B41FA5}">
                      <a16:colId xmlns:a16="http://schemas.microsoft.com/office/drawing/2014/main" val="1872923320"/>
                    </a:ext>
                  </a:extLst>
                </a:gridCol>
                <a:gridCol w="1220579">
                  <a:extLst>
                    <a:ext uri="{9D8B030D-6E8A-4147-A177-3AD203B41FA5}">
                      <a16:colId xmlns:a16="http://schemas.microsoft.com/office/drawing/2014/main" val="7408599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SelfBERT</a:t>
                      </a:r>
                      <a:endParaRPr lang="en-US" altLang="zh-CN" sz="2400" dirty="0"/>
                    </a:p>
                    <a:p>
                      <a:r>
                        <a:rPr lang="en-US" altLang="zh-CN" sz="2400" dirty="0"/>
                        <a:t>(↓)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Distinct-2</a:t>
                      </a:r>
                    </a:p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(↑)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R-L</a:t>
                      </a:r>
                    </a:p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(↑)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992459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r>
                        <a:rPr lang="en-US" altLang="zh-CN" sz="2600" dirty="0"/>
                        <a:t>Truncated</a:t>
                      </a:r>
                      <a:r>
                        <a:rPr lang="zh-CN" altLang="en-US" sz="2600" dirty="0"/>
                        <a:t> </a:t>
                      </a:r>
                      <a:r>
                        <a:rPr lang="en-US" altLang="zh-CN" sz="2600" dirty="0" err="1"/>
                        <a:t>samp</a:t>
                      </a:r>
                      <a:r>
                        <a:rPr lang="en-US" altLang="zh-CN" sz="2600" dirty="0"/>
                        <a:t>.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61.39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34.80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17.48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72662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/>
                        <a:t>Nucleus</a:t>
                      </a:r>
                      <a:r>
                        <a:rPr lang="zh-CN" altLang="en-US" sz="2600" dirty="0"/>
                        <a:t> </a:t>
                      </a:r>
                      <a:r>
                        <a:rPr lang="en-US" altLang="zh-CN" sz="2600" dirty="0" err="1"/>
                        <a:t>samp</a:t>
                      </a:r>
                      <a:r>
                        <a:rPr lang="en-US" altLang="zh-CN" sz="2600" dirty="0"/>
                        <a:t>.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63.43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34.17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17.68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765878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 err="1"/>
                        <a:t>MoKGE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30.93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48.44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19.13</a:t>
                      </a:r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75073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r>
                        <a:rPr lang="en-US" altLang="zh-CN" sz="2600" dirty="0"/>
                        <a:t>Human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0" dirty="0"/>
                        <a:t>12.36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63.02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100.0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436571"/>
                  </a:ext>
                </a:extLst>
              </a:tr>
            </a:tbl>
          </a:graphicData>
        </a:graphic>
      </p:graphicFrame>
      <p:graphicFrame>
        <p:nvGraphicFramePr>
          <p:cNvPr id="15" name="Table 10">
            <a:extLst>
              <a:ext uri="{FF2B5EF4-FFF2-40B4-BE49-F238E27FC236}">
                <a16:creationId xmlns:a16="http://schemas.microsoft.com/office/drawing/2014/main" id="{E9184234-8731-41E3-40A2-4DFDB4515C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097639"/>
              </p:ext>
            </p:extLst>
          </p:nvPr>
        </p:nvGraphicFramePr>
        <p:xfrm>
          <a:off x="663562" y="5871780"/>
          <a:ext cx="7255990" cy="25908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94647">
                  <a:extLst>
                    <a:ext uri="{9D8B030D-6E8A-4147-A177-3AD203B41FA5}">
                      <a16:colId xmlns:a16="http://schemas.microsoft.com/office/drawing/2014/main" val="2454337543"/>
                    </a:ext>
                  </a:extLst>
                </a:gridCol>
                <a:gridCol w="2206487">
                  <a:extLst>
                    <a:ext uri="{9D8B030D-6E8A-4147-A177-3AD203B41FA5}">
                      <a16:colId xmlns:a16="http://schemas.microsoft.com/office/drawing/2014/main" val="717531936"/>
                    </a:ext>
                  </a:extLst>
                </a:gridCol>
                <a:gridCol w="2154856">
                  <a:extLst>
                    <a:ext uri="{9D8B030D-6E8A-4147-A177-3AD203B41FA5}">
                      <a16:colId xmlns:a16="http://schemas.microsoft.com/office/drawing/2014/main" val="18729233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Diversity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Quality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992459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r>
                        <a:rPr lang="en-US" altLang="zh-CN" sz="2600" dirty="0"/>
                        <a:t>Truncated</a:t>
                      </a:r>
                      <a:r>
                        <a:rPr lang="zh-CN" altLang="en-US" sz="2600" dirty="0"/>
                        <a:t> </a:t>
                      </a:r>
                      <a:r>
                        <a:rPr lang="en-US" altLang="zh-CN" sz="2600" dirty="0" err="1"/>
                        <a:t>samp</a:t>
                      </a:r>
                      <a:r>
                        <a:rPr lang="en-US" altLang="zh-CN" sz="2600" dirty="0"/>
                        <a:t>.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2.15±0.76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2.22±1.01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72662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/>
                        <a:t>Nucleus</a:t>
                      </a:r>
                      <a:r>
                        <a:rPr lang="zh-CN" altLang="en-US" sz="2600" dirty="0"/>
                        <a:t> </a:t>
                      </a:r>
                      <a:r>
                        <a:rPr lang="en-US" altLang="zh-CN" sz="2600" dirty="0" err="1"/>
                        <a:t>samp</a:t>
                      </a:r>
                      <a:r>
                        <a:rPr lang="en-US" altLang="zh-CN" sz="2600" dirty="0"/>
                        <a:t>.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2.03±0.73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/>
                        <a:t>2.29</a:t>
                      </a:r>
                      <a:r>
                        <a:rPr lang="en-US" altLang="zh-CN" sz="2800" dirty="0"/>
                        <a:t>±1.03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765878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 err="1"/>
                        <a:t>MoKGE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2.63</a:t>
                      </a:r>
                      <a:r>
                        <a:rPr lang="en-US" altLang="zh-CN" sz="2800" dirty="0"/>
                        <a:t>±0.51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2.10±0.99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75073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r>
                        <a:rPr lang="en-US" altLang="zh-CN" sz="2600" dirty="0"/>
                        <a:t>Human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2.60±0.59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3.00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43657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5CBD4C5-321C-B59B-0A9C-E34087384A13}"/>
              </a:ext>
            </a:extLst>
          </p:cNvPr>
          <p:cNvSpPr txBox="1"/>
          <p:nvPr/>
        </p:nvSpPr>
        <p:spPr>
          <a:xfrm>
            <a:off x="663562" y="5251894"/>
            <a:ext cx="39465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Georgia" panose="02040502050405020303" pitchFamily="18" charset="0"/>
              </a:rPr>
              <a:t>Human</a:t>
            </a:r>
            <a:r>
              <a:rPr lang="zh-CN" altLang="en-US" sz="3200" dirty="0">
                <a:latin typeface="Georgia" panose="02040502050405020303" pitchFamily="18" charset="0"/>
              </a:rPr>
              <a:t> </a:t>
            </a:r>
            <a:r>
              <a:rPr lang="en-US" altLang="zh-CN" sz="3200" dirty="0">
                <a:latin typeface="Georgia" panose="02040502050405020303" pitchFamily="18" charset="0"/>
              </a:rPr>
              <a:t>evaluation: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Results:</a:t>
            </a:r>
            <a:r>
              <a:rPr lang="zh-CN" altLang="en-US" sz="4800" dirty="0"/>
              <a:t> </a:t>
            </a:r>
            <a:r>
              <a:rPr lang="en-US" altLang="zh-CN" sz="4800" dirty="0"/>
              <a:t>α-NLG</a:t>
            </a:r>
            <a:r>
              <a:rPr lang="zh-CN" altLang="en-US" sz="4800" dirty="0"/>
              <a:t> </a:t>
            </a:r>
            <a:r>
              <a:rPr lang="en-US" altLang="zh-CN" sz="3600" dirty="0"/>
              <a:t>(Abductive</a:t>
            </a:r>
            <a:r>
              <a:rPr lang="zh-CN" altLang="en-US" sz="3600" dirty="0"/>
              <a:t> </a:t>
            </a:r>
            <a:r>
              <a:rPr lang="en-US" altLang="zh-CN" sz="3600" dirty="0"/>
              <a:t>Commonsense</a:t>
            </a:r>
            <a:r>
              <a:rPr lang="zh-CN" altLang="en-US" sz="3600" dirty="0"/>
              <a:t> </a:t>
            </a:r>
            <a:r>
              <a:rPr lang="en-US" altLang="zh-CN" sz="3600" dirty="0"/>
              <a:t>Reasoning)</a:t>
            </a:r>
            <a:endParaRPr lang="en-US" sz="48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2935653-AF6A-27FC-76BE-D478E466F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420941"/>
              </p:ext>
            </p:extLst>
          </p:nvPr>
        </p:nvGraphicFramePr>
        <p:xfrm>
          <a:off x="663562" y="2196257"/>
          <a:ext cx="7255991" cy="2895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95255">
                  <a:extLst>
                    <a:ext uri="{9D8B030D-6E8A-4147-A177-3AD203B41FA5}">
                      <a16:colId xmlns:a16="http://schemas.microsoft.com/office/drawing/2014/main" val="2454337543"/>
                    </a:ext>
                  </a:extLst>
                </a:gridCol>
                <a:gridCol w="1590261">
                  <a:extLst>
                    <a:ext uri="{9D8B030D-6E8A-4147-A177-3AD203B41FA5}">
                      <a16:colId xmlns:a16="http://schemas.microsoft.com/office/drawing/2014/main" val="717531936"/>
                    </a:ext>
                  </a:extLst>
                </a:gridCol>
                <a:gridCol w="1649896">
                  <a:extLst>
                    <a:ext uri="{9D8B030D-6E8A-4147-A177-3AD203B41FA5}">
                      <a16:colId xmlns:a16="http://schemas.microsoft.com/office/drawing/2014/main" val="1872923320"/>
                    </a:ext>
                  </a:extLst>
                </a:gridCol>
                <a:gridCol w="1220579">
                  <a:extLst>
                    <a:ext uri="{9D8B030D-6E8A-4147-A177-3AD203B41FA5}">
                      <a16:colId xmlns:a16="http://schemas.microsoft.com/office/drawing/2014/main" val="7408599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SelfBERT</a:t>
                      </a:r>
                      <a:endParaRPr lang="en-US" altLang="zh-CN" sz="2400" dirty="0"/>
                    </a:p>
                    <a:p>
                      <a:r>
                        <a:rPr lang="en-US" altLang="zh-CN" sz="2400" dirty="0"/>
                        <a:t>(↓)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Distinct-2</a:t>
                      </a:r>
                    </a:p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(↑)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R-L</a:t>
                      </a:r>
                    </a:p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(↑)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992459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r>
                        <a:rPr lang="en-US" altLang="zh-CN" sz="2600" dirty="0"/>
                        <a:t>Truncated</a:t>
                      </a:r>
                      <a:r>
                        <a:rPr lang="zh-CN" altLang="en-US" sz="2600" dirty="0"/>
                        <a:t> </a:t>
                      </a:r>
                      <a:r>
                        <a:rPr lang="en-US" altLang="zh-CN" sz="2600" dirty="0" err="1"/>
                        <a:t>samp</a:t>
                      </a:r>
                      <a:r>
                        <a:rPr lang="en-US" altLang="zh-CN" sz="2600" dirty="0"/>
                        <a:t>.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52.11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30.08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38.98</a:t>
                      </a:r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72662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/>
                        <a:t>Nucleus</a:t>
                      </a:r>
                      <a:r>
                        <a:rPr lang="zh-CN" altLang="en-US" sz="2600" dirty="0"/>
                        <a:t> </a:t>
                      </a:r>
                      <a:r>
                        <a:rPr lang="en-US" altLang="zh-CN" sz="2600" dirty="0" err="1"/>
                        <a:t>samp</a:t>
                      </a:r>
                      <a:r>
                        <a:rPr lang="en-US" altLang="zh-CN" sz="2600" dirty="0"/>
                        <a:t>.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56.32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29.92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13.53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765878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 err="1"/>
                        <a:t>MoKGE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27.40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38.15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0" dirty="0"/>
                        <a:t>38.82</a:t>
                      </a:r>
                      <a:endParaRPr lang="en-US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75073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r>
                        <a:rPr lang="en-US" altLang="zh-CN" sz="2600" dirty="0"/>
                        <a:t>Human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0" dirty="0"/>
                        <a:t>10.36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53.57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100.0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436571"/>
                  </a:ext>
                </a:extLst>
              </a:tr>
            </a:tbl>
          </a:graphicData>
        </a:graphic>
      </p:graphicFrame>
      <p:graphicFrame>
        <p:nvGraphicFramePr>
          <p:cNvPr id="15" name="Table 10">
            <a:extLst>
              <a:ext uri="{FF2B5EF4-FFF2-40B4-BE49-F238E27FC236}">
                <a16:creationId xmlns:a16="http://schemas.microsoft.com/office/drawing/2014/main" id="{E9184234-8731-41E3-40A2-4DFDB4515C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427381"/>
              </p:ext>
            </p:extLst>
          </p:nvPr>
        </p:nvGraphicFramePr>
        <p:xfrm>
          <a:off x="663562" y="5871780"/>
          <a:ext cx="7255990" cy="2590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94647">
                  <a:extLst>
                    <a:ext uri="{9D8B030D-6E8A-4147-A177-3AD203B41FA5}">
                      <a16:colId xmlns:a16="http://schemas.microsoft.com/office/drawing/2014/main" val="2454337543"/>
                    </a:ext>
                  </a:extLst>
                </a:gridCol>
                <a:gridCol w="2206487">
                  <a:extLst>
                    <a:ext uri="{9D8B030D-6E8A-4147-A177-3AD203B41FA5}">
                      <a16:colId xmlns:a16="http://schemas.microsoft.com/office/drawing/2014/main" val="717531936"/>
                    </a:ext>
                  </a:extLst>
                </a:gridCol>
                <a:gridCol w="2154856">
                  <a:extLst>
                    <a:ext uri="{9D8B030D-6E8A-4147-A177-3AD203B41FA5}">
                      <a16:colId xmlns:a16="http://schemas.microsoft.com/office/drawing/2014/main" val="18729233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Diversity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Quality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992459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r>
                        <a:rPr lang="en-US" altLang="zh-CN" sz="2600" dirty="0"/>
                        <a:t>Truncated</a:t>
                      </a:r>
                      <a:r>
                        <a:rPr lang="zh-CN" altLang="en-US" sz="2600" dirty="0"/>
                        <a:t> </a:t>
                      </a:r>
                      <a:r>
                        <a:rPr lang="en-US" altLang="zh-CN" sz="2600" dirty="0" err="1"/>
                        <a:t>samp</a:t>
                      </a:r>
                      <a:r>
                        <a:rPr lang="en-US" altLang="zh-CN" sz="2600" dirty="0"/>
                        <a:t>.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2.31±0.76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2.63±0.77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172662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/>
                        <a:t>Nucleus</a:t>
                      </a:r>
                      <a:r>
                        <a:rPr lang="zh-CN" altLang="en-US" sz="2600" dirty="0"/>
                        <a:t> </a:t>
                      </a:r>
                      <a:r>
                        <a:rPr lang="en-US" altLang="zh-CN" sz="2600" dirty="0" err="1"/>
                        <a:t>samp</a:t>
                      </a:r>
                      <a:r>
                        <a:rPr lang="en-US" altLang="zh-CN" sz="2600" dirty="0"/>
                        <a:t>.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2.39±0.73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/>
                        <a:t>2.67</a:t>
                      </a:r>
                      <a:r>
                        <a:rPr lang="en-US" altLang="zh-CN" sz="2800" dirty="0"/>
                        <a:t>±0.72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765878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 err="1"/>
                        <a:t>MoKGE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2.66</a:t>
                      </a:r>
                      <a:r>
                        <a:rPr lang="en-US" altLang="zh-CN" sz="2800" dirty="0"/>
                        <a:t>±0.51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2.57±0.71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75073"/>
                  </a:ext>
                </a:extLst>
              </a:tr>
              <a:tr h="136489">
                <a:tc>
                  <a:txBody>
                    <a:bodyPr/>
                    <a:lstStyle/>
                    <a:p>
                      <a:r>
                        <a:rPr lang="en-US" altLang="zh-CN" sz="2600" dirty="0"/>
                        <a:t>Human</a:t>
                      </a:r>
                      <a:endParaRPr lang="en-US" sz="2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2.71±0.57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3.00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43657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5CBD4C5-321C-B59B-0A9C-E34087384A13}"/>
              </a:ext>
            </a:extLst>
          </p:cNvPr>
          <p:cNvSpPr txBox="1"/>
          <p:nvPr/>
        </p:nvSpPr>
        <p:spPr>
          <a:xfrm>
            <a:off x="663562" y="5251894"/>
            <a:ext cx="39465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Georgia" panose="02040502050405020303" pitchFamily="18" charset="0"/>
              </a:rPr>
              <a:t>Human</a:t>
            </a:r>
            <a:r>
              <a:rPr lang="zh-CN" altLang="en-US" sz="3200" dirty="0">
                <a:latin typeface="Georgia" panose="02040502050405020303" pitchFamily="18" charset="0"/>
              </a:rPr>
              <a:t> </a:t>
            </a:r>
            <a:r>
              <a:rPr lang="en-US" altLang="zh-CN" sz="3200" dirty="0">
                <a:latin typeface="Georgia" panose="02040502050405020303" pitchFamily="18" charset="0"/>
              </a:rPr>
              <a:t>evaluation: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7D8DCEB-9F2F-57B6-70EA-DA8E7F7815A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3489" r="3489"/>
          <a:stretch/>
        </p:blipFill>
        <p:spPr>
          <a:xfrm>
            <a:off x="8126413" y="2195514"/>
            <a:ext cx="8150225" cy="3641155"/>
          </a:xfrm>
        </p:spPr>
      </p:pic>
      <p:pic>
        <p:nvPicPr>
          <p:cNvPr id="14" name="Picture 13" descr="A picture containing window, indoor, building, living&#10;&#10;Description automatically generated">
            <a:extLst>
              <a:ext uri="{FF2B5EF4-FFF2-40B4-BE49-F238E27FC236}">
                <a16:creationId xmlns:a16="http://schemas.microsoft.com/office/drawing/2014/main" id="{B8CB9EF3-298D-DD14-27A8-A19D87DC3BA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26413" y="0"/>
            <a:ext cx="4711170" cy="2195513"/>
          </a:xfrm>
          <a:prstGeom prst="rect">
            <a:avLst/>
          </a:prstGeom>
        </p:spPr>
      </p:pic>
      <p:pic>
        <p:nvPicPr>
          <p:cNvPr id="18" name="Picture 17" descr="A picture containing indoor, floor, furniture, cluttered&#10;&#10;Description automatically generated">
            <a:extLst>
              <a:ext uri="{FF2B5EF4-FFF2-40B4-BE49-F238E27FC236}">
                <a16:creationId xmlns:a16="http://schemas.microsoft.com/office/drawing/2014/main" id="{5C5B5C2D-1B44-1192-6070-797FD5D5A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9358" y="5871780"/>
            <a:ext cx="5817280" cy="32722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CB24A1A-A3B9-B751-77A5-49DAD276AAA8}"/>
              </a:ext>
            </a:extLst>
          </p:cNvPr>
          <p:cNvSpPr txBox="1"/>
          <p:nvPr/>
        </p:nvSpPr>
        <p:spPr>
          <a:xfrm>
            <a:off x="12873142" y="367323"/>
            <a:ext cx="340349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Cleaned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house</a:t>
            </a:r>
          </a:p>
          <a:p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Went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to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work</a:t>
            </a:r>
          </a:p>
          <a:p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Leaved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windows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open</a:t>
            </a:r>
            <a:endParaRPr lang="en-US" sz="2500" dirty="0">
              <a:solidFill>
                <a:schemeClr val="tx1">
                  <a:lumMod val="50000"/>
                </a:schemeClr>
              </a:solidFill>
              <a:latin typeface="Georgia" panose="02040502050405020303" pitchFamily="18" charset="0"/>
              <a:cs typeface="Helvetica Neu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C59F23-6218-7A70-8B46-F9C5D93989C4}"/>
              </a:ext>
            </a:extLst>
          </p:cNvPr>
          <p:cNvSpPr txBox="1"/>
          <p:nvPr/>
        </p:nvSpPr>
        <p:spPr>
          <a:xfrm>
            <a:off x="8230392" y="7077003"/>
            <a:ext cx="21371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Back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home</a:t>
            </a:r>
          </a:p>
          <a:p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Found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a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mess</a:t>
            </a:r>
            <a:endParaRPr lang="en-US" sz="2500" dirty="0">
              <a:solidFill>
                <a:schemeClr val="tx1">
                  <a:lumMod val="50000"/>
                </a:schemeClr>
              </a:solidFill>
              <a:latin typeface="Georgia" panose="02040502050405020303" pitchFamily="18" charset="0"/>
              <a:cs typeface="Helvetica Neue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A8D7D1-ED73-5503-58A1-7AB0E844B96A}"/>
              </a:ext>
            </a:extLst>
          </p:cNvPr>
          <p:cNvSpPr txBox="1"/>
          <p:nvPr/>
        </p:nvSpPr>
        <p:spPr>
          <a:xfrm>
            <a:off x="15187625" y="3354371"/>
            <a:ext cx="8128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Georgia" panose="02040502050405020303" pitchFamily="18" charset="0"/>
                <a:cs typeface="Helvetica Neue"/>
              </a:rPr>
              <a:t>?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2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583CA6-6803-6DA0-C989-4B7FD4D720EB}"/>
                  </a:ext>
                </a:extLst>
              </p:cNvPr>
              <p:cNvSpPr txBox="1"/>
              <p:nvPr/>
            </p:nvSpPr>
            <p:spPr>
              <a:xfrm>
                <a:off x="7318111" y="2490829"/>
                <a:ext cx="162136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Input</a:t>
                </a:r>
                <a:r>
                  <a:rPr lang="zh-CN" altLang="en-US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𝑋</m:t>
                    </m:r>
                  </m:oMath>
                </a14:m>
                <a:endParaRPr lang="en-US" sz="3000" dirty="0">
                  <a:solidFill>
                    <a:schemeClr val="accent6">
                      <a:lumMod val="7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583CA6-6803-6DA0-C989-4B7FD4D72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111" y="2490829"/>
                <a:ext cx="1621366" cy="553998"/>
              </a:xfrm>
              <a:prstGeom prst="rect">
                <a:avLst/>
              </a:prstGeom>
              <a:blipFill>
                <a:blip r:embed="rId3"/>
                <a:stretch>
                  <a:fillRect l="-2344" t="-13636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4D4CD2D-3394-F37A-7BFE-02026EC51CA1}"/>
                  </a:ext>
                </a:extLst>
              </p:cNvPr>
              <p:cNvSpPr/>
              <p:nvPr/>
            </p:nvSpPr>
            <p:spPr>
              <a:xfrm>
                <a:off x="5385594" y="3623734"/>
                <a:ext cx="5486400" cy="137160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dirty="0">
                    <a:latin typeface="Helvetica Neue"/>
                    <a:cs typeface="Helvetica Neue"/>
                  </a:rPr>
                  <a:t>Language</a:t>
                </a:r>
                <a:r>
                  <a:rPr lang="zh-CN" altLang="en-US" sz="3000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3000" dirty="0">
                    <a:latin typeface="Helvetica Neue"/>
                    <a:cs typeface="Helvetica Neue"/>
                  </a:rPr>
                  <a:t>Generation</a:t>
                </a:r>
                <a:r>
                  <a:rPr lang="zh-CN" altLang="en-US" sz="3000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3000" dirty="0">
                    <a:latin typeface="Helvetica Neue"/>
                    <a:cs typeface="Helvetica Neue"/>
                  </a:rPr>
                  <a:t>Model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𝑌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|</m:t>
                      </m:r>
                      <m:r>
                        <a:rPr lang="en-US" altLang="zh-CN" sz="3000" i="1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𝑋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)</m:t>
                      </m:r>
                    </m:oMath>
                  </m:oMathPara>
                </a14:m>
                <a:endParaRPr lang="en-US" altLang="zh-CN" sz="3000" dirty="0"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4D4CD2D-3394-F37A-7BFE-02026EC51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594" y="3623734"/>
                <a:ext cx="5486400" cy="1371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540818-50B5-DF70-0465-5A78CFDFB606}"/>
                  </a:ext>
                </a:extLst>
              </p:cNvPr>
              <p:cNvSpPr txBox="1"/>
              <p:nvPr/>
            </p:nvSpPr>
            <p:spPr>
              <a:xfrm>
                <a:off x="7224316" y="5574241"/>
                <a:ext cx="180895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Output</a:t>
                </a:r>
                <a:r>
                  <a:rPr lang="zh-CN" altLang="en-US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𝑌</m:t>
                    </m:r>
                  </m:oMath>
                </a14:m>
                <a:endParaRPr lang="en-US" sz="3000" dirty="0">
                  <a:solidFill>
                    <a:schemeClr val="accent6">
                      <a:lumMod val="7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540818-50B5-DF70-0465-5A78CFDFB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316" y="5574241"/>
                <a:ext cx="1808956" cy="553998"/>
              </a:xfrm>
              <a:prstGeom prst="rect">
                <a:avLst/>
              </a:prstGeom>
              <a:blipFill>
                <a:blip r:embed="rId5"/>
                <a:stretch>
                  <a:fillRect l="-4861" t="-11111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C1D708-49C0-A3FB-6608-AD0DA6BA4961}"/>
              </a:ext>
            </a:extLst>
          </p:cNvPr>
          <p:cNvCxnSpPr>
            <a:stCxn id="39" idx="2"/>
            <a:endCxn id="7" idx="0"/>
          </p:cNvCxnSpPr>
          <p:nvPr/>
        </p:nvCxnSpPr>
        <p:spPr>
          <a:xfrm>
            <a:off x="8128794" y="3044827"/>
            <a:ext cx="0" cy="578907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587A418-6348-66E9-4A79-8FD837697DD6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8128794" y="4995334"/>
            <a:ext cx="0" cy="578907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4E1D1F-E8E3-95D9-5C5B-DF141CED4AF7}"/>
              </a:ext>
            </a:extLst>
          </p:cNvPr>
          <p:cNvGrpSpPr/>
          <p:nvPr/>
        </p:nvGrpSpPr>
        <p:grpSpPr>
          <a:xfrm>
            <a:off x="321732" y="265724"/>
            <a:ext cx="4572000" cy="3430039"/>
            <a:chOff x="321732" y="265724"/>
            <a:chExt cx="4572000" cy="3430039"/>
          </a:xfrm>
        </p:grpSpPr>
        <p:pic>
          <p:nvPicPr>
            <p:cNvPr id="1026" name="Picture 2" descr="Machine translation - Translation software - memoQ">
              <a:extLst>
                <a:ext uri="{FF2B5EF4-FFF2-40B4-BE49-F238E27FC236}">
                  <a16:creationId xmlns:a16="http://schemas.microsoft.com/office/drawing/2014/main" id="{B8B660D5-8494-AA76-2020-E949A2886C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32" y="265724"/>
              <a:ext cx="4572000" cy="2286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06D447B-B1A4-FA25-B35E-6180736C0C13}"/>
                </a:ext>
              </a:extLst>
            </p:cNvPr>
            <p:cNvSpPr txBox="1"/>
            <p:nvPr/>
          </p:nvSpPr>
          <p:spPr>
            <a:xfrm>
              <a:off x="858706" y="2741656"/>
              <a:ext cx="349805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latin typeface="Helvetica Neue"/>
                  <a:cs typeface="Helvetica Neue"/>
                </a:rPr>
                <a:t>Machine</a:t>
              </a:r>
              <a:r>
                <a:rPr lang="zh-CN" altLang="en-US" sz="2800" b="1" dirty="0"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latin typeface="Helvetica Neue"/>
                  <a:cs typeface="Helvetica Neue"/>
                </a:rPr>
                <a:t>Translation</a:t>
              </a:r>
              <a:endParaRPr lang="en-US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CD0ACE-071E-6F38-6C06-920E4E88613E}"/>
              </a:ext>
            </a:extLst>
          </p:cNvPr>
          <p:cNvGrpSpPr/>
          <p:nvPr/>
        </p:nvGrpSpPr>
        <p:grpSpPr>
          <a:xfrm>
            <a:off x="11363856" y="71617"/>
            <a:ext cx="4572000" cy="3624146"/>
            <a:chOff x="11363856" y="71617"/>
            <a:chExt cx="4572000" cy="3624146"/>
          </a:xfrm>
        </p:grpSpPr>
        <p:pic>
          <p:nvPicPr>
            <p:cNvPr id="1028" name="Picture 4" descr="Text Summarization using Deep Learning | by Priya Dwivedi | Towards Data  Science">
              <a:extLst>
                <a:ext uri="{FF2B5EF4-FFF2-40B4-BE49-F238E27FC236}">
                  <a16:creationId xmlns:a16="http://schemas.microsoft.com/office/drawing/2014/main" id="{AF44F759-833E-10AB-953C-699BCB9B9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3856" y="71617"/>
              <a:ext cx="4572000" cy="2719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9CA3BE9-78A1-3C2F-A41E-E5938B3619CB}"/>
                </a:ext>
              </a:extLst>
            </p:cNvPr>
            <p:cNvSpPr txBox="1"/>
            <p:nvPr/>
          </p:nvSpPr>
          <p:spPr>
            <a:xfrm>
              <a:off x="11900830" y="2741656"/>
              <a:ext cx="349805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latin typeface="Helvetica Neue"/>
                  <a:cs typeface="Helvetica Neue"/>
                </a:rPr>
                <a:t>Abstractive</a:t>
              </a:r>
              <a:r>
                <a:rPr lang="zh-CN" altLang="en-US" sz="2800" b="1" dirty="0"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latin typeface="Helvetica Neue"/>
                  <a:cs typeface="Helvetica Neue"/>
                </a:rPr>
                <a:t>Summarization</a:t>
              </a:r>
              <a:endParaRPr lang="en-US" b="1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0D0B97C-2343-A96D-2893-C86CE2FAE161}"/>
              </a:ext>
            </a:extLst>
          </p:cNvPr>
          <p:cNvGrpSpPr/>
          <p:nvPr/>
        </p:nvGrpSpPr>
        <p:grpSpPr>
          <a:xfrm>
            <a:off x="321732" y="5574241"/>
            <a:ext cx="4572000" cy="3304035"/>
            <a:chOff x="321732" y="5574241"/>
            <a:chExt cx="4572000" cy="3304035"/>
          </a:xfrm>
        </p:grpSpPr>
        <p:pic>
          <p:nvPicPr>
            <p:cNvPr id="1030" name="Picture 6" descr="Automatic Question Answering. Querying Information from structured… | by  Yana Arbuzova | Towards Data Science">
              <a:extLst>
                <a:ext uri="{FF2B5EF4-FFF2-40B4-BE49-F238E27FC236}">
                  <a16:creationId xmlns:a16="http://schemas.microsoft.com/office/drawing/2014/main" id="{03A0CFCF-14A3-7BC6-07E8-E21C744A6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32" y="5574241"/>
              <a:ext cx="4572000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173376-4B20-A08C-0A1A-F243B9A4E7B2}"/>
                </a:ext>
              </a:extLst>
            </p:cNvPr>
            <p:cNvSpPr txBox="1"/>
            <p:nvPr/>
          </p:nvSpPr>
          <p:spPr>
            <a:xfrm>
              <a:off x="858706" y="7924169"/>
              <a:ext cx="349805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latin typeface="Helvetica Neue"/>
                  <a:cs typeface="Helvetica Neue"/>
                </a:rPr>
                <a:t>Question</a:t>
              </a:r>
              <a:r>
                <a:rPr lang="zh-CN" altLang="en-US" sz="2800" b="1" dirty="0"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latin typeface="Helvetica Neue"/>
                  <a:cs typeface="Helvetica Neue"/>
                </a:rPr>
                <a:t>Answering</a:t>
              </a:r>
              <a:endParaRPr lang="en-US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B7CD47-C1C0-2D9F-F5E3-D1B83F4D0221}"/>
              </a:ext>
            </a:extLst>
          </p:cNvPr>
          <p:cNvGrpSpPr/>
          <p:nvPr/>
        </p:nvGrpSpPr>
        <p:grpSpPr>
          <a:xfrm>
            <a:off x="11363856" y="5241107"/>
            <a:ext cx="4572000" cy="3637168"/>
            <a:chOff x="11363856" y="5241107"/>
            <a:chExt cx="4572000" cy="3637168"/>
          </a:xfrm>
        </p:grpSpPr>
        <p:pic>
          <p:nvPicPr>
            <p:cNvPr id="1032" name="Picture 8" descr="Reasoning and Semantic Computation – Shabda Blog">
              <a:extLst>
                <a:ext uri="{FF2B5EF4-FFF2-40B4-BE49-F238E27FC236}">
                  <a16:creationId xmlns:a16="http://schemas.microsoft.com/office/drawing/2014/main" id="{404BB84F-4963-2857-9BBA-AE0CC032C5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3856" y="5241107"/>
              <a:ext cx="4572000" cy="2683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9ACD42B-6B5D-32F0-B9E6-F5E8E7ED37EF}"/>
                </a:ext>
              </a:extLst>
            </p:cNvPr>
            <p:cNvSpPr txBox="1"/>
            <p:nvPr/>
          </p:nvSpPr>
          <p:spPr>
            <a:xfrm>
              <a:off x="11900830" y="7924168"/>
              <a:ext cx="3498052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b="1" dirty="0">
                  <a:latin typeface="Helvetica Neue"/>
                  <a:cs typeface="Helvetica Neue"/>
                </a:rPr>
                <a:t>Commonsense</a:t>
              </a:r>
              <a:r>
                <a:rPr lang="zh-CN" altLang="en-US" sz="2800" b="1" dirty="0"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latin typeface="Helvetica Neue"/>
                  <a:cs typeface="Helvetica Neue"/>
                </a:rPr>
                <a:t>Reasoning</a:t>
              </a:r>
              <a:endParaRPr lang="en-US" b="1" dirty="0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F55B596-E839-2137-59C9-C4BEDA659D61}"/>
              </a:ext>
            </a:extLst>
          </p:cNvPr>
          <p:cNvCxnSpPr/>
          <p:nvPr/>
        </p:nvCxnSpPr>
        <p:spPr>
          <a:xfrm>
            <a:off x="4064000" y="2551725"/>
            <a:ext cx="1321594" cy="936542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8DA1107-1755-4205-1EC2-B79E93692EA9}"/>
              </a:ext>
            </a:extLst>
          </p:cNvPr>
          <p:cNvCxnSpPr>
            <a:cxnSpLocks/>
          </p:cNvCxnSpPr>
          <p:nvPr/>
        </p:nvCxnSpPr>
        <p:spPr>
          <a:xfrm>
            <a:off x="10871994" y="4995334"/>
            <a:ext cx="744273" cy="855906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9E87887-AEC0-645E-4888-A3BC6DCBBAA5}"/>
              </a:ext>
            </a:extLst>
          </p:cNvPr>
          <p:cNvCxnSpPr>
            <a:cxnSpLocks/>
          </p:cNvCxnSpPr>
          <p:nvPr/>
        </p:nvCxnSpPr>
        <p:spPr>
          <a:xfrm flipV="1">
            <a:off x="4285191" y="5169078"/>
            <a:ext cx="1100403" cy="959161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9420154-5286-FBEC-1B61-78F013BDC788}"/>
              </a:ext>
            </a:extLst>
          </p:cNvPr>
          <p:cNvCxnSpPr>
            <a:cxnSpLocks/>
          </p:cNvCxnSpPr>
          <p:nvPr/>
        </p:nvCxnSpPr>
        <p:spPr>
          <a:xfrm flipV="1">
            <a:off x="10871994" y="2551725"/>
            <a:ext cx="983724" cy="1072009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FA80A0A-8FD6-CC3E-FA37-43D5EE770982}"/>
                  </a:ext>
                </a:extLst>
              </p:cNvPr>
              <p:cNvSpPr txBox="1"/>
              <p:nvPr/>
            </p:nvSpPr>
            <p:spPr>
              <a:xfrm>
                <a:off x="858706" y="4159114"/>
                <a:ext cx="382130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rgbClr val="C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Knowledge</a:t>
                </a:r>
                <a:r>
                  <a:rPr lang="zh-CN" altLang="en-US" sz="3000" dirty="0">
                    <a:solidFill>
                      <a:srgbClr val="C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3000" dirty="0">
                    <a:solidFill>
                      <a:srgbClr val="C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Graph</a:t>
                </a:r>
                <a:r>
                  <a:rPr lang="zh-CN" altLang="en-US" sz="3000" dirty="0">
                    <a:solidFill>
                      <a:srgbClr val="C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𝐺</m:t>
                    </m:r>
                  </m:oMath>
                </a14:m>
                <a:endParaRPr lang="en-US" sz="3000" dirty="0">
                  <a:solidFill>
                    <a:srgbClr val="C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FA80A0A-8FD6-CC3E-FA37-43D5EE7709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06" y="4159114"/>
                <a:ext cx="3821309" cy="553998"/>
              </a:xfrm>
              <a:prstGeom prst="rect">
                <a:avLst/>
              </a:prstGeom>
              <a:blipFill>
                <a:blip r:embed="rId11"/>
                <a:stretch>
                  <a:fillRect l="-993" t="-11111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8E2B6FC-8291-07D4-B245-9757BD397B04}"/>
                  </a:ext>
                </a:extLst>
              </p:cNvPr>
              <p:cNvSpPr/>
              <p:nvPr/>
            </p:nvSpPr>
            <p:spPr>
              <a:xfrm>
                <a:off x="7141410" y="4360526"/>
                <a:ext cx="1974767" cy="4811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(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𝑌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|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𝑋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𝐺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8E2B6FC-8291-07D4-B245-9757BD397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410" y="4360526"/>
                <a:ext cx="1974767" cy="481120"/>
              </a:xfrm>
              <a:prstGeom prst="rect">
                <a:avLst/>
              </a:prstGeom>
              <a:blipFill>
                <a:blip r:embed="rId12"/>
                <a:stretch>
                  <a:fillRect b="-2564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22E8B3F-F0F0-5003-40ED-85485F73CE8C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4680015" y="4436113"/>
            <a:ext cx="705579" cy="680"/>
          </a:xfrm>
          <a:prstGeom prst="straightConnector1">
            <a:avLst/>
          </a:prstGeom>
          <a:ln w="38100" cmpd="sng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6D9E422-5CD7-7554-0C8F-E7AF155CB3F3}"/>
              </a:ext>
            </a:extLst>
          </p:cNvPr>
          <p:cNvSpPr/>
          <p:nvPr/>
        </p:nvSpPr>
        <p:spPr>
          <a:xfrm>
            <a:off x="448574" y="877571"/>
            <a:ext cx="4231441" cy="13901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Helvetica Neue"/>
                <a:cs typeface="Helvetica Neue"/>
              </a:rPr>
              <a:t>Precision</a:t>
            </a:r>
            <a:r>
              <a:rPr lang="zh-CN" altLang="en-US" sz="40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4000" b="1" dirty="0">
                <a:solidFill>
                  <a:srgbClr val="C00000"/>
                </a:solidFill>
                <a:latin typeface="Helvetica Neue"/>
                <a:cs typeface="Helvetica Neue"/>
              </a:rPr>
              <a:t>++</a:t>
            </a:r>
            <a:endParaRPr lang="en-US" sz="40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28C122F-7FD4-C242-880C-DF39E3CEFEB5}"/>
              </a:ext>
            </a:extLst>
          </p:cNvPr>
          <p:cNvSpPr/>
          <p:nvPr/>
        </p:nvSpPr>
        <p:spPr>
          <a:xfrm>
            <a:off x="9733769" y="877571"/>
            <a:ext cx="5983222" cy="13901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C00000"/>
                </a:solidFill>
                <a:latin typeface="Helvetica Neue"/>
                <a:cs typeface="Helvetica Neue"/>
              </a:rPr>
              <a:t>Factual</a:t>
            </a:r>
            <a:r>
              <a:rPr lang="zh-CN" altLang="en-US" sz="40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4000" b="1" dirty="0">
                <a:solidFill>
                  <a:srgbClr val="C00000"/>
                </a:solidFill>
                <a:latin typeface="Helvetica Neue"/>
                <a:cs typeface="Helvetica Neue"/>
              </a:rPr>
              <a:t>Correctness</a:t>
            </a:r>
            <a:r>
              <a:rPr lang="zh-CN" altLang="en-US" sz="40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4000" b="1" dirty="0">
                <a:solidFill>
                  <a:srgbClr val="C00000"/>
                </a:solidFill>
                <a:latin typeface="Helvetica Neue"/>
                <a:cs typeface="Helvetica Neue"/>
              </a:rPr>
              <a:t>++</a:t>
            </a:r>
            <a:endParaRPr lang="en-US" sz="40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5ED27A44-9E14-440A-ACA9-2AEC1483465C}"/>
              </a:ext>
            </a:extLst>
          </p:cNvPr>
          <p:cNvSpPr/>
          <p:nvPr/>
        </p:nvSpPr>
        <p:spPr>
          <a:xfrm>
            <a:off x="11363855" y="6006422"/>
            <a:ext cx="4572001" cy="13901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C00000"/>
                </a:solidFill>
                <a:latin typeface="Helvetica Neue"/>
                <a:cs typeface="Helvetica Neue"/>
              </a:rPr>
              <a:t>Diversity</a:t>
            </a:r>
            <a:r>
              <a:rPr lang="zh-CN" altLang="en-US" sz="40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4000" b="1" dirty="0">
                <a:solidFill>
                  <a:srgbClr val="C00000"/>
                </a:solidFill>
                <a:latin typeface="Helvetica Neue"/>
                <a:cs typeface="Helvetica Neue"/>
              </a:rPr>
              <a:t>++</a:t>
            </a:r>
            <a:endParaRPr lang="en-US" sz="40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F3ACA46C-2AC6-5DCB-E852-A98D77BA20C0}"/>
              </a:ext>
            </a:extLst>
          </p:cNvPr>
          <p:cNvSpPr/>
          <p:nvPr/>
        </p:nvSpPr>
        <p:spPr>
          <a:xfrm>
            <a:off x="321731" y="6006422"/>
            <a:ext cx="4572001" cy="139016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127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>
                <a:solidFill>
                  <a:srgbClr val="C00000"/>
                </a:solidFill>
                <a:latin typeface="Helvetica Neue"/>
                <a:cs typeface="Helvetica Neue"/>
              </a:rPr>
              <a:t>Accuracy</a:t>
            </a:r>
            <a:r>
              <a:rPr lang="zh-CN" altLang="en-US" sz="40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4000" b="1" dirty="0">
                <a:solidFill>
                  <a:srgbClr val="C00000"/>
                </a:solidFill>
                <a:latin typeface="Helvetica Neue"/>
                <a:cs typeface="Helvetica Neue"/>
              </a:rPr>
              <a:t>++</a:t>
            </a:r>
            <a:endParaRPr lang="en-US" sz="40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77425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 animBg="1"/>
      <p:bldP spid="31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conciling Your Data and the World with Knowledge Graphs - Atlan | Humans  of Data">
            <a:extLst>
              <a:ext uri="{FF2B5EF4-FFF2-40B4-BE49-F238E27FC236}">
                <a16:creationId xmlns:a16="http://schemas.microsoft.com/office/drawing/2014/main" id="{BA9133A8-1700-2311-D45B-B07B12BF426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6257589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1079">
            <a:extLst>
              <a:ext uri="{FF2B5EF4-FFF2-40B4-BE49-F238E27FC236}">
                <a16:creationId xmlns:a16="http://schemas.microsoft.com/office/drawing/2014/main" id="{BD070F68-CC5A-F250-0E2B-557F0373C5DA}"/>
              </a:ext>
            </a:extLst>
          </p:cNvPr>
          <p:cNvSpPr/>
          <p:nvPr/>
        </p:nvSpPr>
        <p:spPr>
          <a:xfrm>
            <a:off x="-2" y="357114"/>
            <a:ext cx="16257589" cy="1032399"/>
          </a:xfrm>
          <a:prstGeom prst="rect">
            <a:avLst/>
          </a:prstGeom>
          <a:ln w="3175"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0" algn="ctr" defTabSz="653109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6000" b="1" cap="all" dirty="0">
                <a:solidFill>
                  <a:schemeClr val="bg1"/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Enhancing</a:t>
            </a:r>
            <a:r>
              <a:rPr lang="zh-CN" altLang="en-US" sz="6000" b="1" cap="all" dirty="0">
                <a:solidFill>
                  <a:schemeClr val="bg1"/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 </a:t>
            </a:r>
            <a:r>
              <a:rPr lang="en-US" altLang="zh-CN" sz="6000" b="1" cap="all" dirty="0">
                <a:solidFill>
                  <a:schemeClr val="bg1"/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QA</a:t>
            </a:r>
            <a:r>
              <a:rPr lang="zh-CN" altLang="en-US" sz="6000" b="1" cap="all" dirty="0">
                <a:solidFill>
                  <a:schemeClr val="bg1"/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 </a:t>
            </a:r>
            <a:r>
              <a:rPr lang="en-US" altLang="zh-CN" sz="6000" b="1" cap="all" dirty="0">
                <a:solidFill>
                  <a:schemeClr val="accent5"/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ACCURACY</a:t>
            </a:r>
            <a:endParaRPr sz="6000" b="1" dirty="0">
              <a:solidFill>
                <a:schemeClr val="accent5"/>
              </a:solidFill>
              <a:effectLst>
                <a:outerShdw blurRad="127000" dist="38100" dir="2700000" algn="tl" rotWithShape="0">
                  <a:srgbClr val="000000">
                    <a:alpha val="20000"/>
                  </a:srgbClr>
                </a:outerShdw>
              </a:effectLst>
              <a:latin typeface="Helvetica Neue"/>
              <a:ea typeface="+mn-ea"/>
              <a:cs typeface="Helvetica Neue"/>
              <a:sym typeface="Georgi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53781B-B600-5CCB-F760-9742611B3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324" y="2072900"/>
            <a:ext cx="11700933" cy="6749704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F6327A05-E3C8-686F-2E20-4F4A8654DFD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500796" y="1389513"/>
            <a:ext cx="7255991" cy="683387"/>
          </a:xfrm>
        </p:spPr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Open-book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vs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Close-book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31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A Unified Encoder-Decoder Framework</a:t>
            </a:r>
            <a:br>
              <a:rPr lang="en-US" sz="5400" dirty="0"/>
            </a:br>
            <a:r>
              <a:rPr lang="en-US" sz="5400" dirty="0"/>
              <a:t>with Entity Memory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2438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Zhihan</a:t>
            </a:r>
            <a:r>
              <a:rPr lang="en-US" sz="3200" b="1" dirty="0">
                <a:solidFill>
                  <a:schemeClr val="tx1"/>
                </a:solidFill>
              </a:rPr>
              <a:t> Zhang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Wenhao</a:t>
            </a:r>
            <a:r>
              <a:rPr lang="en-US" sz="3200" dirty="0">
                <a:solidFill>
                  <a:schemeClr val="tx1"/>
                </a:solidFill>
              </a:rPr>
              <a:t> Yu,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Meng Jiang</a:t>
            </a:r>
          </a:p>
        </p:txBody>
      </p:sp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062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0F086F-B868-775C-768D-89D0C599B060}"/>
              </a:ext>
            </a:extLst>
          </p:cNvPr>
          <p:cNvSpPr txBox="1"/>
          <p:nvPr/>
        </p:nvSpPr>
        <p:spPr>
          <a:xfrm>
            <a:off x="14305718" y="1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0A2CF-5BE8-38F2-2EDE-98E9239A5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08453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490E-4D7E-FE80-8985-6A86525EEF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Efficiency,</a:t>
            </a:r>
            <a:r>
              <a:rPr lang="zh-CN" altLang="en-US" dirty="0"/>
              <a:t> </a:t>
            </a:r>
            <a:r>
              <a:rPr lang="en-US" altLang="zh-CN" dirty="0"/>
              <a:t>Accuracy,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Generalizability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CB32FD-0B63-2F98-A1D5-E1AFAFD787E6}"/>
              </a:ext>
            </a:extLst>
          </p:cNvPr>
          <p:cNvGrpSpPr>
            <a:grpSpLocks noChangeAspect="1"/>
          </p:cNvGrpSpPr>
          <p:nvPr/>
        </p:nvGrpSpPr>
        <p:grpSpPr>
          <a:xfrm>
            <a:off x="5791024" y="1801587"/>
            <a:ext cx="3657600" cy="2566233"/>
            <a:chOff x="267565" y="2316675"/>
            <a:chExt cx="6545191" cy="45922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A5A9BF-0F94-CD87-BBB8-A39C65A95003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9147CC1-B56E-442A-DCC4-E337073EC233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Book</a:t>
              </a:r>
              <a:endParaRPr lang="en-US" sz="1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B5727-FCCB-6571-4D2B-C71476C40C58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ABE939-04C6-8A08-4F1B-AEAB31B1E5B3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70F3022-0463-7428-A303-FA96D48ED79E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DPR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B1F5F0-0D02-59BA-6A66-8F68FEC750B5}"/>
                </a:ext>
              </a:extLst>
            </p:cNvPr>
            <p:cNvCxnSpPr>
              <a:cxnSpLocks/>
              <a:stCxn id="8" idx="0"/>
              <a:endCxn id="10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7D398E-EBD7-6C04-E19F-D022CE974006}"/>
                </a:ext>
              </a:extLst>
            </p:cNvPr>
            <p:cNvCxnSpPr>
              <a:cxnSpLocks/>
              <a:stCxn id="7" idx="2"/>
              <a:endCxn id="1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A9842C92-E275-A24B-B851-673B4BE2A519}"/>
                </a:ext>
              </a:extLst>
            </p:cNvPr>
            <p:cNvCxnSpPr>
              <a:cxnSpLocks/>
              <a:stCxn id="10" idx="0"/>
              <a:endCxn id="7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30BF94-0ACA-20C1-8C8C-7A0087C652E9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err="1">
                  <a:solidFill>
                    <a:schemeClr val="tx1"/>
                  </a:solidFill>
                  <a:latin typeface="Helvetica Neue"/>
                  <a:cs typeface="Helvetica Neue"/>
                </a:rPr>
                <a:t>FiD</a:t>
              </a:r>
              <a:endParaRPr lang="en-US" altLang="zh-CN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C83B9D-B718-9F13-9DE5-7E2E2FC4F2A2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CAA116D2-ADC6-3E3A-62F2-B5FEBD96ABC6}"/>
                </a:ext>
              </a:extLst>
            </p:cNvPr>
            <p:cNvCxnSpPr>
              <a:cxnSpLocks/>
              <a:stCxn id="8" idx="2"/>
              <a:endCxn id="14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33127F0E-6CEF-BB6D-CBC2-B50ABE79882B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D4E20E-7A5D-930C-8397-3A66427AAFAA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3E4231-22A7-FB1E-2C9C-55082BDA558B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Text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7ECDBA-A3DE-5A4C-6D59-EB0ED35D12AD}"/>
              </a:ext>
            </a:extLst>
          </p:cNvPr>
          <p:cNvGrpSpPr/>
          <p:nvPr/>
        </p:nvGrpSpPr>
        <p:grpSpPr>
          <a:xfrm>
            <a:off x="1334543" y="3143262"/>
            <a:ext cx="3657600" cy="1222101"/>
            <a:chOff x="1333749" y="3674886"/>
            <a:chExt cx="3657600" cy="1222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AE3FBB-1E5C-2986-1893-9BB953CF1B37}"/>
                </a:ext>
              </a:extLst>
            </p:cNvPr>
            <p:cNvSpPr/>
            <p:nvPr/>
          </p:nvSpPr>
          <p:spPr>
            <a:xfrm>
              <a:off x="1333749" y="3674886"/>
              <a:ext cx="1048920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611F61-018D-2FC8-9042-5ED79716A340}"/>
                </a:ext>
              </a:extLst>
            </p:cNvPr>
            <p:cNvSpPr/>
            <p:nvPr/>
          </p:nvSpPr>
          <p:spPr>
            <a:xfrm>
              <a:off x="4061507" y="3674886"/>
              <a:ext cx="929842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0F743BC-80B4-779E-10B4-BBE103D68BA6}"/>
                </a:ext>
              </a:extLst>
            </p:cNvPr>
            <p:cNvSpPr/>
            <p:nvPr/>
          </p:nvSpPr>
          <p:spPr>
            <a:xfrm>
              <a:off x="2698872" y="4204749"/>
              <a:ext cx="1048920" cy="69223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BART/</a:t>
              </a:r>
            </a:p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Linker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7DFA4EC0-38E9-FD98-F5F7-C19EFD2F3E34}"/>
                </a:ext>
              </a:extLst>
            </p:cNvPr>
            <p:cNvCxnSpPr>
              <a:cxnSpLocks/>
              <a:stCxn id="23" idx="2"/>
              <a:endCxn id="29" idx="1"/>
            </p:cNvCxnSpPr>
            <p:nvPr/>
          </p:nvCxnSpPr>
          <p:spPr>
            <a:xfrm rot="16200000" flipH="1">
              <a:off x="2106063" y="3958058"/>
              <a:ext cx="344955" cy="840663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439A7A22-CBA3-32DF-CB02-743C258C37E4}"/>
                </a:ext>
              </a:extLst>
            </p:cNvPr>
            <p:cNvCxnSpPr>
              <a:cxnSpLocks/>
              <a:stCxn id="29" idx="3"/>
              <a:endCxn id="24" idx="2"/>
            </p:cNvCxnSpPr>
            <p:nvPr/>
          </p:nvCxnSpPr>
          <p:spPr>
            <a:xfrm flipV="1">
              <a:off x="3747792" y="4205913"/>
              <a:ext cx="778636" cy="34495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CC4BD69-F47F-5D2F-CAAC-BA73EB38F81C}"/>
              </a:ext>
            </a:extLst>
          </p:cNvPr>
          <p:cNvSpPr txBox="1"/>
          <p:nvPr/>
        </p:nvSpPr>
        <p:spPr>
          <a:xfrm>
            <a:off x="6315483" y="4596993"/>
            <a:ext cx="235037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Open-Book</a:t>
            </a:r>
            <a:endParaRPr lang="en-US" dirty="0">
              <a:latin typeface="Colfax" panose="020B0304000000010002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329223-2EB4-D925-6804-8273FCE96FBF}"/>
              </a:ext>
            </a:extLst>
          </p:cNvPr>
          <p:cNvSpPr txBox="1"/>
          <p:nvPr/>
        </p:nvSpPr>
        <p:spPr>
          <a:xfrm>
            <a:off x="1607889" y="4596992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985070-4081-7567-C3BA-2BE44F18BF2C}"/>
              </a:ext>
            </a:extLst>
          </p:cNvPr>
          <p:cNvGrpSpPr/>
          <p:nvPr/>
        </p:nvGrpSpPr>
        <p:grpSpPr>
          <a:xfrm>
            <a:off x="10620082" y="1716868"/>
            <a:ext cx="4651211" cy="3862958"/>
            <a:chOff x="10619287" y="1716868"/>
            <a:chExt cx="4651211" cy="386295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D4D0BC1-1637-6688-F05C-CF27A95C3CB8}"/>
                </a:ext>
              </a:extLst>
            </p:cNvPr>
            <p:cNvGrpSpPr/>
            <p:nvPr/>
          </p:nvGrpSpPr>
          <p:grpSpPr>
            <a:xfrm>
              <a:off x="10833198" y="1799128"/>
              <a:ext cx="3657600" cy="2566233"/>
              <a:chOff x="10833198" y="2330753"/>
              <a:chExt cx="3657600" cy="2566233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DE6DDFD-C67C-2CC0-39FF-7DAEC557F24B}"/>
                  </a:ext>
                </a:extLst>
              </p:cNvPr>
              <p:cNvSpPr/>
              <p:nvPr/>
            </p:nvSpPr>
            <p:spPr>
              <a:xfrm>
                <a:off x="12057575" y="2330753"/>
                <a:ext cx="1170367" cy="458496"/>
              </a:xfrm>
              <a:prstGeom prst="roundRect">
                <a:avLst>
                  <a:gd name="adj" fmla="val 9968"/>
                </a:avLst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Memory</a:t>
                </a:r>
                <a:endParaRPr lang="en-US" sz="1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943C963-CE36-7788-3501-8ECC1F463BD4}"/>
                  </a:ext>
                </a:extLst>
              </p:cNvPr>
              <p:cNvSpPr/>
              <p:nvPr/>
            </p:nvSpPr>
            <p:spPr>
              <a:xfrm>
                <a:off x="10833198" y="3674886"/>
                <a:ext cx="1048920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Input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63B5B1D-0938-0239-4CFB-91A71D755CA8}"/>
                  </a:ext>
                </a:extLst>
              </p:cNvPr>
              <p:cNvSpPr/>
              <p:nvPr/>
            </p:nvSpPr>
            <p:spPr>
              <a:xfrm>
                <a:off x="13560956" y="3674886"/>
                <a:ext cx="929842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Output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D39F50F-DB92-FD97-EE52-D65AF0254C5C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>
                <a:off x="12642759" y="2789249"/>
                <a:ext cx="2340" cy="324551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0F102AC9-ED8C-EB3C-0794-F37080C3D6E3}"/>
                  </a:ext>
                </a:extLst>
              </p:cNvPr>
              <p:cNvSpPr/>
              <p:nvPr/>
            </p:nvSpPr>
            <p:spPr>
              <a:xfrm>
                <a:off x="12198321" y="4435493"/>
                <a:ext cx="1048920" cy="461493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Linker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8CD5FE6-84FB-D45D-1F7F-1D02F6C479C7}"/>
                  </a:ext>
                </a:extLst>
              </p:cNvPr>
              <p:cNvCxnSpPr>
                <a:cxnSpLocks/>
                <a:endCxn id="44" idx="0"/>
              </p:cNvCxnSpPr>
              <p:nvPr/>
            </p:nvCxnSpPr>
            <p:spPr>
              <a:xfrm>
                <a:off x="12722781" y="4206321"/>
                <a:ext cx="0" cy="229173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>
                <a:extLst>
                  <a:ext uri="{FF2B5EF4-FFF2-40B4-BE49-F238E27FC236}">
                    <a16:creationId xmlns:a16="http://schemas.microsoft.com/office/drawing/2014/main" id="{761E94EA-72DA-DC0F-44C8-09F5E556DB4A}"/>
                  </a:ext>
                </a:extLst>
              </p:cNvPr>
              <p:cNvCxnSpPr>
                <a:cxnSpLocks/>
                <a:stCxn id="38" idx="2"/>
                <a:endCxn id="44" idx="1"/>
              </p:cNvCxnSpPr>
              <p:nvPr/>
            </p:nvCxnSpPr>
            <p:spPr>
              <a:xfrm rot="16200000" flipH="1">
                <a:off x="11547826" y="4015745"/>
                <a:ext cx="460327" cy="840664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8598758B-E1C8-D7E0-A5C6-715A9F7C615D}"/>
                  </a:ext>
                </a:extLst>
              </p:cNvPr>
              <p:cNvCxnSpPr>
                <a:cxnSpLocks/>
                <a:stCxn id="44" idx="3"/>
                <a:endCxn id="39" idx="2"/>
              </p:cNvCxnSpPr>
              <p:nvPr/>
            </p:nvCxnSpPr>
            <p:spPr>
              <a:xfrm flipV="1">
                <a:off x="13247241" y="4205913"/>
                <a:ext cx="778636" cy="46032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07876E04-8276-3394-4858-114EB41A93B2}"/>
                  </a:ext>
                </a:extLst>
              </p:cNvPr>
              <p:cNvCxnSpPr>
                <a:cxnSpLocks/>
                <a:stCxn id="38" idx="0"/>
                <a:endCxn id="37" idx="1"/>
              </p:cNvCxnSpPr>
              <p:nvPr/>
            </p:nvCxnSpPr>
            <p:spPr>
              <a:xfrm rot="5400000" flipH="1" flipV="1">
                <a:off x="11150174" y="2767486"/>
                <a:ext cx="1114885" cy="69991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8D43801-D143-F80F-EDCB-D329585638E7}"/>
                  </a:ext>
                </a:extLst>
              </p:cNvPr>
              <p:cNvSpPr/>
              <p:nvPr/>
            </p:nvSpPr>
            <p:spPr>
              <a:xfrm>
                <a:off x="11967928" y="3089863"/>
                <a:ext cx="1501040" cy="11148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Entity</a:t>
                </a:r>
              </a:p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Embeddings</a:t>
                </a:r>
                <a:endParaRPr lang="en-US" sz="105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C7D39D-79E1-A968-B9CD-FB518BB0B6AA}"/>
                </a:ext>
              </a:extLst>
            </p:cNvPr>
            <p:cNvSpPr txBox="1"/>
            <p:nvPr/>
          </p:nvSpPr>
          <p:spPr>
            <a:xfrm>
              <a:off x="10619287" y="4594941"/>
              <a:ext cx="4046941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olfax" panose="020B0304000000010002" pitchFamily="34" charset="0"/>
                </a:rPr>
                <a:t>Closed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Book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with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Entity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Memory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(</a:t>
              </a:r>
              <a:r>
                <a:rPr lang="en-US" altLang="zh-CN" dirty="0" err="1">
                  <a:latin typeface="Colfax" panose="020B0304000000010002" pitchFamily="34" charset="0"/>
                </a:rPr>
                <a:t>EaE</a:t>
              </a:r>
              <a:r>
                <a:rPr lang="en-US" altLang="zh-CN" dirty="0">
                  <a:latin typeface="Colfax" panose="020B0304000000010002" pitchFamily="34" charset="0"/>
                </a:rPr>
                <a:t>)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09FA956-AA1C-9778-AC66-EA2776C37488}"/>
                </a:ext>
              </a:extLst>
            </p:cNvPr>
            <p:cNvSpPr txBox="1"/>
            <p:nvPr/>
          </p:nvSpPr>
          <p:spPr>
            <a:xfrm>
              <a:off x="13275202" y="1716868"/>
              <a:ext cx="199529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Colfax" panose="020B0304000000010002" pitchFamily="34" charset="0"/>
                </a:rPr>
                <a:t>[</a:t>
              </a:r>
              <a:r>
                <a:rPr lang="en-US" sz="2000" dirty="0" err="1">
                  <a:latin typeface="Colfax" panose="020B0304000000010002" pitchFamily="34" charset="0"/>
                </a:rPr>
                <a:t>Févry</a:t>
              </a:r>
              <a:r>
                <a:rPr lang="en-US" sz="2000" dirty="0">
                  <a:latin typeface="Colfax" panose="020B0304000000010002" pitchFamily="34" charset="0"/>
                </a:rPr>
                <a:t>,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et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al.</a:t>
              </a:r>
            </a:p>
            <a:p>
              <a:r>
                <a:rPr lang="zh-CN" altLang="en-US" sz="2000" dirty="0">
                  <a:latin typeface="Colfax" panose="020B0304000000010002" pitchFamily="34" charset="0"/>
                </a:rPr>
                <a:t>  </a:t>
              </a:r>
              <a:r>
                <a:rPr lang="en-US" altLang="zh-CN" sz="2000" dirty="0">
                  <a:latin typeface="Colfax" panose="020B0304000000010002" pitchFamily="34" charset="0"/>
                </a:rPr>
                <a:t>EMNLP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2020.]</a:t>
              </a:r>
              <a:endParaRPr lang="en-US" sz="2000" dirty="0">
                <a:latin typeface="Colfax" panose="020B0304000000010002" pitchFamily="34" charset="0"/>
              </a:endParaRPr>
            </a:p>
          </p:txBody>
        </p:sp>
      </p:grpSp>
      <p:graphicFrame>
        <p:nvGraphicFramePr>
          <p:cNvPr id="80" name="Table 80">
            <a:extLst>
              <a:ext uri="{FF2B5EF4-FFF2-40B4-BE49-F238E27FC236}">
                <a16:creationId xmlns:a16="http://schemas.microsoft.com/office/drawing/2014/main" id="{6A1C14ED-9B6F-3EBD-A179-50FBE68409E3}"/>
              </a:ext>
            </a:extLst>
          </p:cNvPr>
          <p:cNvGraphicFramePr>
            <a:graphicFrameLocks noGrp="1"/>
          </p:cNvGraphicFramePr>
          <p:nvPr/>
        </p:nvGraphicFramePr>
        <p:xfrm>
          <a:off x="1918575" y="5788577"/>
          <a:ext cx="13531880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9A31630E-ADAC-C6DE-B24F-A9AF8ACA9765}"/>
              </a:ext>
            </a:extLst>
          </p:cNvPr>
          <p:cNvGraphicFramePr>
            <a:graphicFrameLocks noGrp="1"/>
          </p:cNvGraphicFramePr>
          <p:nvPr/>
        </p:nvGraphicFramePr>
        <p:xfrm>
          <a:off x="1918575" y="7615961"/>
          <a:ext cx="1353188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3614">
                  <a:extLst>
                    <a:ext uri="{9D8B030D-6E8A-4147-A177-3AD203B41FA5}">
                      <a16:colId xmlns:a16="http://schemas.microsoft.com/office/drawing/2014/main" val="336828734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419036583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120995521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2639593814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63729066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008018933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4013156318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263476471"/>
                    </a:ext>
                  </a:extLst>
                </a:gridCol>
                <a:gridCol w="1682788">
                  <a:extLst>
                    <a:ext uri="{9D8B030D-6E8A-4147-A177-3AD203B41FA5}">
                      <a16:colId xmlns:a16="http://schemas.microsoft.com/office/drawing/2014/main" val="605947224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413793930"/>
                    </a:ext>
                  </a:extLst>
                </a:gridCol>
              </a:tblGrid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17100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2EA5BA50-4BA9-6247-85D0-997396AC951D}"/>
              </a:ext>
            </a:extLst>
          </p:cNvPr>
          <p:cNvSpPr txBox="1"/>
          <p:nvPr/>
        </p:nvSpPr>
        <p:spPr>
          <a:xfrm>
            <a:off x="-137059" y="6888041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630EA3B-DA1D-4892-0424-4FC217D1749C}"/>
              </a:ext>
            </a:extLst>
          </p:cNvPr>
          <p:cNvCxnSpPr>
            <a:cxnSpLocks/>
          </p:cNvCxnSpPr>
          <p:nvPr/>
        </p:nvCxnSpPr>
        <p:spPr>
          <a:xfrm flipV="1">
            <a:off x="2425993" y="6953513"/>
            <a:ext cx="347472" cy="87056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09C072-B59D-1E17-51D7-A03A332824E2}"/>
              </a:ext>
            </a:extLst>
          </p:cNvPr>
          <p:cNvCxnSpPr>
            <a:cxnSpLocks/>
          </p:cNvCxnSpPr>
          <p:nvPr/>
        </p:nvCxnSpPr>
        <p:spPr>
          <a:xfrm>
            <a:off x="2425993" y="7232996"/>
            <a:ext cx="347472" cy="150071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58FB8-A248-2395-A816-15135B49B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Enabling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EDMem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Encoder-Decoder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3D68285-1734-49D3-3A8A-F82FE0308C33}"/>
              </a:ext>
            </a:extLst>
          </p:cNvPr>
          <p:cNvGrpSpPr/>
          <p:nvPr/>
        </p:nvGrpSpPr>
        <p:grpSpPr>
          <a:xfrm>
            <a:off x="21430" y="2369142"/>
            <a:ext cx="10048283" cy="6125288"/>
            <a:chOff x="308773" y="2248475"/>
            <a:chExt cx="10048283" cy="6125288"/>
          </a:xfrm>
        </p:grpSpPr>
        <p:sp>
          <p:nvSpPr>
            <p:cNvPr id="7" name="矩形: 圆角 1">
              <a:extLst>
                <a:ext uri="{FF2B5EF4-FFF2-40B4-BE49-F238E27FC236}">
                  <a16:creationId xmlns:a16="http://schemas.microsoft.com/office/drawing/2014/main" id="{DF822B5B-DA50-3DB1-05DE-8D380DC66B8C}"/>
                </a:ext>
              </a:extLst>
            </p:cNvPr>
            <p:cNvSpPr/>
            <p:nvPr/>
          </p:nvSpPr>
          <p:spPr>
            <a:xfrm>
              <a:off x="7264183" y="6603197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8" name="矩形: 圆角 9">
              <a:extLst>
                <a:ext uri="{FF2B5EF4-FFF2-40B4-BE49-F238E27FC236}">
                  <a16:creationId xmlns:a16="http://schemas.microsoft.com/office/drawing/2014/main" id="{FC952D2D-7512-3D58-58A0-3B513DA554CA}"/>
                </a:ext>
              </a:extLst>
            </p:cNvPr>
            <p:cNvSpPr/>
            <p:nvPr/>
          </p:nvSpPr>
          <p:spPr>
            <a:xfrm>
              <a:off x="4651826" y="4720379"/>
              <a:ext cx="930121" cy="21302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9" name="文本框 19">
              <a:extLst>
                <a:ext uri="{FF2B5EF4-FFF2-40B4-BE49-F238E27FC236}">
                  <a16:creationId xmlns:a16="http://schemas.microsoft.com/office/drawing/2014/main" id="{5D6997A0-BE48-6BC2-D987-D7146D7269CE}"/>
                </a:ext>
              </a:extLst>
            </p:cNvPr>
            <p:cNvSpPr txBox="1"/>
            <p:nvPr/>
          </p:nvSpPr>
          <p:spPr>
            <a:xfrm>
              <a:off x="5880120" y="7912099"/>
              <a:ext cx="427215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[BOS] </a:t>
              </a:r>
              <a:r>
                <a:rPr lang="en-US" altLang="zh-CN" sz="2400" i="1" dirty="0">
                  <a:solidFill>
                    <a:schemeClr val="accent6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0" name="直接箭头连接符 22">
              <a:extLst>
                <a:ext uri="{FF2B5EF4-FFF2-40B4-BE49-F238E27FC236}">
                  <a16:creationId xmlns:a16="http://schemas.microsoft.com/office/drawing/2014/main" id="{BB680886-92C8-1C75-EBC3-EC9C28674BC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H="1" flipV="1">
              <a:off x="8299727" y="7454929"/>
              <a:ext cx="0" cy="46416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: 圆角 26">
              <a:extLst>
                <a:ext uri="{FF2B5EF4-FFF2-40B4-BE49-F238E27FC236}">
                  <a16:creationId xmlns:a16="http://schemas.microsoft.com/office/drawing/2014/main" id="{25457101-79D4-AFEC-C0AB-7695142C72F1}"/>
                </a:ext>
              </a:extLst>
            </p:cNvPr>
            <p:cNvSpPr/>
            <p:nvPr/>
          </p:nvSpPr>
          <p:spPr>
            <a:xfrm>
              <a:off x="7272898" y="449207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2" name="直接箭头连接符 41">
              <a:extLst>
                <a:ext uri="{FF2B5EF4-FFF2-40B4-BE49-F238E27FC236}">
                  <a16:creationId xmlns:a16="http://schemas.microsoft.com/office/drawing/2014/main" id="{DB284EF5-DA10-BD4D-1330-A48E952D80C8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8299727" y="5343803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: 圆角 2">
              <a:extLst>
                <a:ext uri="{FF2B5EF4-FFF2-40B4-BE49-F238E27FC236}">
                  <a16:creationId xmlns:a16="http://schemas.microsoft.com/office/drawing/2014/main" id="{2CE7247F-9DA1-44DA-CB2D-4DC9F5A38163}"/>
                </a:ext>
              </a:extLst>
            </p:cNvPr>
            <p:cNvSpPr/>
            <p:nvPr/>
          </p:nvSpPr>
          <p:spPr>
            <a:xfrm>
              <a:off x="4828796" y="5452010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4" name="椭圆 4">
              <a:extLst>
                <a:ext uri="{FF2B5EF4-FFF2-40B4-BE49-F238E27FC236}">
                  <a16:creationId xmlns:a16="http://schemas.microsoft.com/office/drawing/2014/main" id="{51DA5BEE-B2CB-AE0B-B097-2FA480F23E2D}"/>
                </a:ext>
              </a:extLst>
            </p:cNvPr>
            <p:cNvSpPr/>
            <p:nvPr/>
          </p:nvSpPr>
          <p:spPr>
            <a:xfrm>
              <a:off x="4894984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" name="椭圆 5">
              <a:extLst>
                <a:ext uri="{FF2B5EF4-FFF2-40B4-BE49-F238E27FC236}">
                  <a16:creationId xmlns:a16="http://schemas.microsoft.com/office/drawing/2014/main" id="{78A02921-E27E-2EF7-8415-C1B4C1B730C1}"/>
                </a:ext>
              </a:extLst>
            </p:cNvPr>
            <p:cNvSpPr/>
            <p:nvPr/>
          </p:nvSpPr>
          <p:spPr>
            <a:xfrm>
              <a:off x="5144339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6" name="矩形: 圆角 6">
              <a:extLst>
                <a:ext uri="{FF2B5EF4-FFF2-40B4-BE49-F238E27FC236}">
                  <a16:creationId xmlns:a16="http://schemas.microsoft.com/office/drawing/2014/main" id="{0DCF4F16-43DD-AAFD-EA53-DD1B8BC8D818}"/>
                </a:ext>
              </a:extLst>
            </p:cNvPr>
            <p:cNvSpPr/>
            <p:nvPr/>
          </p:nvSpPr>
          <p:spPr>
            <a:xfrm>
              <a:off x="4828796" y="579053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7" name="椭圆 7">
              <a:extLst>
                <a:ext uri="{FF2B5EF4-FFF2-40B4-BE49-F238E27FC236}">
                  <a16:creationId xmlns:a16="http://schemas.microsoft.com/office/drawing/2014/main" id="{76B198E8-874D-B466-34AB-60739D90EA0B}"/>
                </a:ext>
              </a:extLst>
            </p:cNvPr>
            <p:cNvSpPr/>
            <p:nvPr/>
          </p:nvSpPr>
          <p:spPr>
            <a:xfrm>
              <a:off x="4894984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8" name="椭圆 11">
              <a:extLst>
                <a:ext uri="{FF2B5EF4-FFF2-40B4-BE49-F238E27FC236}">
                  <a16:creationId xmlns:a16="http://schemas.microsoft.com/office/drawing/2014/main" id="{8AC119D6-21E6-9D48-6E7B-2D31E119D62B}"/>
                </a:ext>
              </a:extLst>
            </p:cNvPr>
            <p:cNvSpPr/>
            <p:nvPr/>
          </p:nvSpPr>
          <p:spPr>
            <a:xfrm>
              <a:off x="5144339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" name="矩形: 圆角 14">
              <a:extLst>
                <a:ext uri="{FF2B5EF4-FFF2-40B4-BE49-F238E27FC236}">
                  <a16:creationId xmlns:a16="http://schemas.microsoft.com/office/drawing/2014/main" id="{CCB004B0-6287-4856-3F23-D84EE471E60C}"/>
                </a:ext>
              </a:extLst>
            </p:cNvPr>
            <p:cNvSpPr/>
            <p:nvPr/>
          </p:nvSpPr>
          <p:spPr>
            <a:xfrm>
              <a:off x="4828796" y="6143808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椭圆 16">
              <a:extLst>
                <a:ext uri="{FF2B5EF4-FFF2-40B4-BE49-F238E27FC236}">
                  <a16:creationId xmlns:a16="http://schemas.microsoft.com/office/drawing/2014/main" id="{4E5C83B0-381D-8B81-34D4-B1C0522129E9}"/>
                </a:ext>
              </a:extLst>
            </p:cNvPr>
            <p:cNvSpPr/>
            <p:nvPr/>
          </p:nvSpPr>
          <p:spPr>
            <a:xfrm>
              <a:off x="4894984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1" name="椭圆 17">
              <a:extLst>
                <a:ext uri="{FF2B5EF4-FFF2-40B4-BE49-F238E27FC236}">
                  <a16:creationId xmlns:a16="http://schemas.microsoft.com/office/drawing/2014/main" id="{D73B4113-0B92-02BC-1B90-DE5FDCB2E39B}"/>
                </a:ext>
              </a:extLst>
            </p:cNvPr>
            <p:cNvSpPr/>
            <p:nvPr/>
          </p:nvSpPr>
          <p:spPr>
            <a:xfrm>
              <a:off x="5144339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2" name="矩形: 圆角 20">
              <a:extLst>
                <a:ext uri="{FF2B5EF4-FFF2-40B4-BE49-F238E27FC236}">
                  <a16:creationId xmlns:a16="http://schemas.microsoft.com/office/drawing/2014/main" id="{3B669CA2-25D6-6F74-1583-B12364BE3022}"/>
                </a:ext>
              </a:extLst>
            </p:cNvPr>
            <p:cNvSpPr/>
            <p:nvPr/>
          </p:nvSpPr>
          <p:spPr>
            <a:xfrm>
              <a:off x="4828796" y="6482334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3" name="椭圆 21">
              <a:extLst>
                <a:ext uri="{FF2B5EF4-FFF2-40B4-BE49-F238E27FC236}">
                  <a16:creationId xmlns:a16="http://schemas.microsoft.com/office/drawing/2014/main" id="{A20A207F-BAD1-41BB-FBC5-974758307156}"/>
                </a:ext>
              </a:extLst>
            </p:cNvPr>
            <p:cNvSpPr/>
            <p:nvPr/>
          </p:nvSpPr>
          <p:spPr>
            <a:xfrm>
              <a:off x="4894984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D8E130E-537A-8D38-7D95-E8AF12E92E39}"/>
                </a:ext>
              </a:extLst>
            </p:cNvPr>
            <p:cNvSpPr/>
            <p:nvPr/>
          </p:nvSpPr>
          <p:spPr>
            <a:xfrm>
              <a:off x="5144339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5" name="椭圆 51">
              <a:extLst>
                <a:ext uri="{FF2B5EF4-FFF2-40B4-BE49-F238E27FC236}">
                  <a16:creationId xmlns:a16="http://schemas.microsoft.com/office/drawing/2014/main" id="{DC32A204-5C7A-14C6-DBB6-6526E615CC55}"/>
                </a:ext>
              </a:extLst>
            </p:cNvPr>
            <p:cNvSpPr/>
            <p:nvPr/>
          </p:nvSpPr>
          <p:spPr>
            <a:xfrm>
              <a:off x="8144845" y="5734691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: 圆角 1037">
              <a:extLst>
                <a:ext uri="{FF2B5EF4-FFF2-40B4-BE49-F238E27FC236}">
                  <a16:creationId xmlns:a16="http://schemas.microsoft.com/office/drawing/2014/main" id="{2ACA0677-E1F9-A933-9AA1-803E712D0670}"/>
                </a:ext>
              </a:extLst>
            </p:cNvPr>
            <p:cNvSpPr/>
            <p:nvPr/>
          </p:nvSpPr>
          <p:spPr>
            <a:xfrm>
              <a:off x="7070711" y="2928340"/>
              <a:ext cx="2496921" cy="9316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Language Modeling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27" name="直接箭头连接符 1041">
              <a:extLst>
                <a:ext uri="{FF2B5EF4-FFF2-40B4-BE49-F238E27FC236}">
                  <a16:creationId xmlns:a16="http://schemas.microsoft.com/office/drawing/2014/main" id="{8F71E1C4-F290-9019-18C5-245A22840B5B}"/>
                </a:ext>
              </a:extLst>
            </p:cNvPr>
            <p:cNvCxnSpPr>
              <a:cxnSpLocks/>
              <a:stCxn id="11" idx="0"/>
              <a:endCxn id="26" idx="2"/>
            </p:cNvCxnSpPr>
            <p:nvPr/>
          </p:nvCxnSpPr>
          <p:spPr>
            <a:xfrm flipV="1">
              <a:off x="8308442" y="3859992"/>
              <a:ext cx="0" cy="63207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1046">
              <a:extLst>
                <a:ext uri="{FF2B5EF4-FFF2-40B4-BE49-F238E27FC236}">
                  <a16:creationId xmlns:a16="http://schemas.microsoft.com/office/drawing/2014/main" id="{C45CAF16-107E-7A2F-4265-75D94F447EE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8319172" y="2681734"/>
              <a:ext cx="0" cy="24660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1060">
              <a:extLst>
                <a:ext uri="{FF2B5EF4-FFF2-40B4-BE49-F238E27FC236}">
                  <a16:creationId xmlns:a16="http://schemas.microsoft.com/office/drawing/2014/main" id="{F91F778E-C1F4-E121-B717-F71A566DB0F1}"/>
                </a:ext>
              </a:extLst>
            </p:cNvPr>
            <p:cNvSpPr txBox="1"/>
            <p:nvPr/>
          </p:nvSpPr>
          <p:spPr>
            <a:xfrm>
              <a:off x="4154441" y="6858331"/>
              <a:ext cx="19751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Microsoft YaHei UI" panose="020B0503020204020204" pitchFamily="34" charset="-122"/>
                  <a:cs typeface="Helvetica Neue" panose="02000503000000020004" pitchFamily="2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Memory</a:t>
              </a:r>
            </a:p>
          </p:txBody>
        </p:sp>
        <p:sp>
          <p:nvSpPr>
            <p:cNvPr id="30" name="文本框 10">
              <a:extLst>
                <a:ext uri="{FF2B5EF4-FFF2-40B4-BE49-F238E27FC236}">
                  <a16:creationId xmlns:a16="http://schemas.microsoft.com/office/drawing/2014/main" id="{4E6AE5A1-F9E9-DEDF-57E8-B146E73B908F}"/>
                </a:ext>
              </a:extLst>
            </p:cNvPr>
            <p:cNvSpPr txBox="1"/>
            <p:nvPr/>
          </p:nvSpPr>
          <p:spPr>
            <a:xfrm>
              <a:off x="6417458" y="2248475"/>
              <a:ext cx="342108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 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i="1" dirty="0" err="1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endParaRPr lang="zh-CN" altLang="en-US" sz="2400" dirty="0">
                <a:solidFill>
                  <a:srgbClr val="70AD47"/>
                </a:solidFill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31" name="矩形: 圆角 24">
              <a:extLst>
                <a:ext uri="{FF2B5EF4-FFF2-40B4-BE49-F238E27FC236}">
                  <a16:creationId xmlns:a16="http://schemas.microsoft.com/office/drawing/2014/main" id="{6788A028-5BAF-EB51-370D-25765D6DDC18}"/>
                </a:ext>
              </a:extLst>
            </p:cNvPr>
            <p:cNvSpPr/>
            <p:nvPr/>
          </p:nvSpPr>
          <p:spPr>
            <a:xfrm>
              <a:off x="4830036" y="4769959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2" name="椭圆 25">
              <a:extLst>
                <a:ext uri="{FF2B5EF4-FFF2-40B4-BE49-F238E27FC236}">
                  <a16:creationId xmlns:a16="http://schemas.microsoft.com/office/drawing/2014/main" id="{D24E100A-903A-FA15-D1F6-99024FDE523A}"/>
                </a:ext>
              </a:extLst>
            </p:cNvPr>
            <p:cNvSpPr/>
            <p:nvPr/>
          </p:nvSpPr>
          <p:spPr>
            <a:xfrm>
              <a:off x="4896224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3" name="椭圆 27">
              <a:extLst>
                <a:ext uri="{FF2B5EF4-FFF2-40B4-BE49-F238E27FC236}">
                  <a16:creationId xmlns:a16="http://schemas.microsoft.com/office/drawing/2014/main" id="{CEB6E759-77A0-A360-4FD6-B75EB7CF631F}"/>
                </a:ext>
              </a:extLst>
            </p:cNvPr>
            <p:cNvSpPr/>
            <p:nvPr/>
          </p:nvSpPr>
          <p:spPr>
            <a:xfrm>
              <a:off x="5145579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4" name="矩形: 圆角 32">
              <a:extLst>
                <a:ext uri="{FF2B5EF4-FFF2-40B4-BE49-F238E27FC236}">
                  <a16:creationId xmlns:a16="http://schemas.microsoft.com/office/drawing/2014/main" id="{9B461D3F-B17F-EACE-16DB-E348EEA82976}"/>
                </a:ext>
              </a:extLst>
            </p:cNvPr>
            <p:cNvSpPr/>
            <p:nvPr/>
          </p:nvSpPr>
          <p:spPr>
            <a:xfrm>
              <a:off x="4830036" y="510848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5" name="椭圆 33">
              <a:extLst>
                <a:ext uri="{FF2B5EF4-FFF2-40B4-BE49-F238E27FC236}">
                  <a16:creationId xmlns:a16="http://schemas.microsoft.com/office/drawing/2014/main" id="{623B99D5-D6D9-93D2-BE0B-CEC74926B194}"/>
                </a:ext>
              </a:extLst>
            </p:cNvPr>
            <p:cNvSpPr/>
            <p:nvPr/>
          </p:nvSpPr>
          <p:spPr>
            <a:xfrm>
              <a:off x="4896224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6" name="椭圆 34">
              <a:extLst>
                <a:ext uri="{FF2B5EF4-FFF2-40B4-BE49-F238E27FC236}">
                  <a16:creationId xmlns:a16="http://schemas.microsoft.com/office/drawing/2014/main" id="{038B40F5-4386-0C97-5E85-6A2BD912D842}"/>
                </a:ext>
              </a:extLst>
            </p:cNvPr>
            <p:cNvSpPr/>
            <p:nvPr/>
          </p:nvSpPr>
          <p:spPr>
            <a:xfrm>
              <a:off x="5145579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7" name="连接符: 肘形 38">
              <a:extLst>
                <a:ext uri="{FF2B5EF4-FFF2-40B4-BE49-F238E27FC236}">
                  <a16:creationId xmlns:a16="http://schemas.microsoft.com/office/drawing/2014/main" id="{5B116D23-9397-CF71-BACE-3C05A55E1F70}"/>
                </a:ext>
              </a:extLst>
            </p:cNvPr>
            <p:cNvCxnSpPr>
              <a:cxnSpLocks/>
              <a:stCxn id="34" idx="3"/>
              <a:endCxn id="25" idx="2"/>
            </p:cNvCxnSpPr>
            <p:nvPr/>
          </p:nvCxnSpPr>
          <p:spPr>
            <a:xfrm>
              <a:off x="5406218" y="5254493"/>
              <a:ext cx="2738627" cy="649459"/>
            </a:xfrm>
            <a:prstGeom prst="bentConnector3">
              <a:avLst>
                <a:gd name="adj1" fmla="val 50000"/>
              </a:avLst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连接符: 肘形 44">
              <a:extLst>
                <a:ext uri="{FF2B5EF4-FFF2-40B4-BE49-F238E27FC236}">
                  <a16:creationId xmlns:a16="http://schemas.microsoft.com/office/drawing/2014/main" id="{3CD383F9-B914-6336-9C45-02D113C4E41C}"/>
                </a:ext>
              </a:extLst>
            </p:cNvPr>
            <p:cNvCxnSpPr>
              <a:cxnSpLocks/>
              <a:stCxn id="19" idx="3"/>
              <a:endCxn id="25" idx="2"/>
            </p:cNvCxnSpPr>
            <p:nvPr/>
          </p:nvCxnSpPr>
          <p:spPr>
            <a:xfrm flipV="1">
              <a:off x="5404978" y="5903952"/>
              <a:ext cx="2739867" cy="385863"/>
            </a:xfrm>
            <a:prstGeom prst="bentConnector3">
              <a:avLst>
                <a:gd name="adj1" fmla="val 50000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矩形: 圆角 56">
              <a:extLst>
                <a:ext uri="{FF2B5EF4-FFF2-40B4-BE49-F238E27FC236}">
                  <a16:creationId xmlns:a16="http://schemas.microsoft.com/office/drawing/2014/main" id="{702ADBE5-9D06-50D2-BD0D-29911824D998}"/>
                </a:ext>
              </a:extLst>
            </p:cNvPr>
            <p:cNvSpPr/>
            <p:nvPr/>
          </p:nvSpPr>
          <p:spPr>
            <a:xfrm>
              <a:off x="1836932" y="663654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0" name="直接箭头连接符 57">
              <a:extLst>
                <a:ext uri="{FF2B5EF4-FFF2-40B4-BE49-F238E27FC236}">
                  <a16:creationId xmlns:a16="http://schemas.microsoft.com/office/drawing/2014/main" id="{97282D44-BA32-307C-3954-0A99CA1D3F3B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H="1" flipV="1">
              <a:off x="2872476" y="7488273"/>
              <a:ext cx="1124" cy="43081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: 圆角 58">
              <a:extLst>
                <a:ext uri="{FF2B5EF4-FFF2-40B4-BE49-F238E27FC236}">
                  <a16:creationId xmlns:a16="http://schemas.microsoft.com/office/drawing/2014/main" id="{D3D49A8E-546B-D7BD-A7C7-66EC13330CB3}"/>
                </a:ext>
              </a:extLst>
            </p:cNvPr>
            <p:cNvSpPr/>
            <p:nvPr/>
          </p:nvSpPr>
          <p:spPr>
            <a:xfrm>
              <a:off x="1845647" y="4525415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2" name="直接箭头连接符 59">
              <a:extLst>
                <a:ext uri="{FF2B5EF4-FFF2-40B4-BE49-F238E27FC236}">
                  <a16:creationId xmlns:a16="http://schemas.microsoft.com/office/drawing/2014/main" id="{CE344E58-A240-93B4-51C2-A88E88820164}"/>
                </a:ext>
              </a:extLst>
            </p:cNvPr>
            <p:cNvCxnSpPr>
              <a:cxnSpLocks/>
              <a:stCxn id="39" idx="0"/>
              <a:endCxn id="41" idx="2"/>
            </p:cNvCxnSpPr>
            <p:nvPr/>
          </p:nvCxnSpPr>
          <p:spPr>
            <a:xfrm flipV="1">
              <a:off x="2872476" y="5377147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椭圆 60">
              <a:extLst>
                <a:ext uri="{FF2B5EF4-FFF2-40B4-BE49-F238E27FC236}">
                  <a16:creationId xmlns:a16="http://schemas.microsoft.com/office/drawing/2014/main" id="{C149792C-3FBE-ADF4-0228-34E59542EE3B}"/>
                </a:ext>
              </a:extLst>
            </p:cNvPr>
            <p:cNvSpPr/>
            <p:nvPr/>
          </p:nvSpPr>
          <p:spPr>
            <a:xfrm>
              <a:off x="2717594" y="5768035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/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/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本框 1028">
              <a:extLst>
                <a:ext uri="{FF2B5EF4-FFF2-40B4-BE49-F238E27FC236}">
                  <a16:creationId xmlns:a16="http://schemas.microsoft.com/office/drawing/2014/main" id="{1BD33D55-403F-9592-649E-71850B21C905}"/>
                </a:ext>
              </a:extLst>
            </p:cNvPr>
            <p:cNvSpPr txBox="1"/>
            <p:nvPr/>
          </p:nvSpPr>
          <p:spPr>
            <a:xfrm>
              <a:off x="308773" y="7910223"/>
              <a:ext cx="5722523" cy="46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Where did </a:t>
              </a:r>
              <a:r>
                <a:rPr lang="en-US" altLang="zh-CN" sz="2400" i="1" dirty="0">
                  <a:solidFill>
                    <a:schemeClr val="accent5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</a:t>
              </a:r>
              <a:r>
                <a:rPr lang="en-US" altLang="zh-CN" sz="2400" dirty="0">
                  <a:solidFill>
                    <a:schemeClr val="accent5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</a:t>
              </a:r>
              <a:r>
                <a:rPr lang="en-US" altLang="zh-CN" sz="2400" dirty="0">
                  <a:solidFill>
                    <a:srgbClr val="000000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Charles Darwin </a:t>
              </a:r>
              <a:r>
                <a:rPr lang="en-US" altLang="zh-CN" sz="2400" i="1" dirty="0">
                  <a:solidFill>
                    <a:schemeClr val="accent5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i="1" dirty="0" err="1">
                  <a:solidFill>
                    <a:schemeClr val="accent5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i="1" dirty="0">
                  <a:solidFill>
                    <a:schemeClr val="accent5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live?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7" name="直接箭头连接符 1031">
              <a:extLst>
                <a:ext uri="{FF2B5EF4-FFF2-40B4-BE49-F238E27FC236}">
                  <a16:creationId xmlns:a16="http://schemas.microsoft.com/office/drawing/2014/main" id="{C4BAC32F-848A-84B4-9A14-0B794059FE6E}"/>
                </a:ext>
              </a:extLst>
            </p:cNvPr>
            <p:cNvCxnSpPr>
              <a:stCxn id="16" idx="1"/>
              <a:endCxn id="43" idx="6"/>
            </p:cNvCxnSpPr>
            <p:nvPr/>
          </p:nvCxnSpPr>
          <p:spPr>
            <a:xfrm flipH="1">
              <a:off x="3056115" y="5936543"/>
              <a:ext cx="1772681" cy="75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连接符: 肘形 1033">
              <a:extLst>
                <a:ext uri="{FF2B5EF4-FFF2-40B4-BE49-F238E27FC236}">
                  <a16:creationId xmlns:a16="http://schemas.microsoft.com/office/drawing/2014/main" id="{AF044C8D-A99E-8E45-0ACE-093E8F2861AE}"/>
                </a:ext>
              </a:extLst>
            </p:cNvPr>
            <p:cNvCxnSpPr/>
            <p:nvPr/>
          </p:nvCxnSpPr>
          <p:spPr>
            <a:xfrm rot="10800000" flipV="1">
              <a:off x="4282195" y="5600802"/>
              <a:ext cx="546601" cy="333809"/>
            </a:xfrm>
            <a:prstGeom prst="bentConnector3">
              <a:avLst>
                <a:gd name="adj1" fmla="val 97056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连接符: 肘形 1035">
              <a:extLst>
                <a:ext uri="{FF2B5EF4-FFF2-40B4-BE49-F238E27FC236}">
                  <a16:creationId xmlns:a16="http://schemas.microsoft.com/office/drawing/2014/main" id="{60B282DC-0FA9-AB6D-0FDF-5167F818380F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rot="10800000">
              <a:off x="4310530" y="5934613"/>
              <a:ext cx="518267" cy="693729"/>
            </a:xfrm>
            <a:prstGeom prst="bentConnector2">
              <a:avLst/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/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/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/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21875" r="-18750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1054">
              <a:extLst>
                <a:ext uri="{FF2B5EF4-FFF2-40B4-BE49-F238E27FC236}">
                  <a16:creationId xmlns:a16="http://schemas.microsoft.com/office/drawing/2014/main" id="{F3A6A434-D528-C12F-2085-C074E2FF055D}"/>
                </a:ext>
              </a:extLst>
            </p:cNvPr>
            <p:cNvCxnSpPr>
              <a:stCxn id="41" idx="0"/>
              <a:endCxn id="52" idx="2"/>
            </p:cNvCxnSpPr>
            <p:nvPr/>
          </p:nvCxnSpPr>
          <p:spPr>
            <a:xfrm flipH="1" flipV="1">
              <a:off x="2876833" y="4166126"/>
              <a:ext cx="0" cy="3592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/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接箭头连接符 1057">
              <a:extLst>
                <a:ext uri="{FF2B5EF4-FFF2-40B4-BE49-F238E27FC236}">
                  <a16:creationId xmlns:a16="http://schemas.microsoft.com/office/drawing/2014/main" id="{2A4B07C8-951A-CD56-3A8F-E33E9D7F9F5F}"/>
                </a:ext>
              </a:extLst>
            </p:cNvPr>
            <p:cNvCxnSpPr>
              <a:stCxn id="54" idx="1"/>
              <a:endCxn id="11" idx="3"/>
            </p:cNvCxnSpPr>
            <p:nvPr/>
          </p:nvCxnSpPr>
          <p:spPr>
            <a:xfrm flipH="1" flipV="1">
              <a:off x="9343986" y="4917937"/>
              <a:ext cx="415027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/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接箭头连接符 1064">
              <a:extLst>
                <a:ext uri="{FF2B5EF4-FFF2-40B4-BE49-F238E27FC236}">
                  <a16:creationId xmlns:a16="http://schemas.microsoft.com/office/drawing/2014/main" id="{2F37B416-F0EA-170D-5AB9-DD61894F1FC9}"/>
                </a:ext>
              </a:extLst>
            </p:cNvPr>
            <p:cNvCxnSpPr>
              <a:cxnSpLocks/>
              <a:stCxn id="56" idx="1"/>
              <a:endCxn id="7" idx="3"/>
            </p:cNvCxnSpPr>
            <p:nvPr/>
          </p:nvCxnSpPr>
          <p:spPr>
            <a:xfrm flipH="1">
              <a:off x="9335271" y="7020569"/>
              <a:ext cx="423742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矩形: 圆角 1075">
              <a:extLst>
                <a:ext uri="{FF2B5EF4-FFF2-40B4-BE49-F238E27FC236}">
                  <a16:creationId xmlns:a16="http://schemas.microsoft.com/office/drawing/2014/main" id="{752D6A38-B192-DE2B-822F-AFE07B34AF84}"/>
                </a:ext>
              </a:extLst>
            </p:cNvPr>
            <p:cNvSpPr/>
            <p:nvPr/>
          </p:nvSpPr>
          <p:spPr>
            <a:xfrm>
              <a:off x="4096467" y="3598777"/>
              <a:ext cx="2095182" cy="92065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 Linking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59" name="直接箭头连接符 1077">
              <a:extLst>
                <a:ext uri="{FF2B5EF4-FFF2-40B4-BE49-F238E27FC236}">
                  <a16:creationId xmlns:a16="http://schemas.microsoft.com/office/drawing/2014/main" id="{B6860F36-4C30-5FC2-6D75-B2EA209F32E5}"/>
                </a:ext>
              </a:extLst>
            </p:cNvPr>
            <p:cNvCxnSpPr>
              <a:cxnSpLocks/>
              <a:stCxn id="8" idx="0"/>
              <a:endCxn id="58" idx="2"/>
            </p:cNvCxnSpPr>
            <p:nvPr/>
          </p:nvCxnSpPr>
          <p:spPr>
            <a:xfrm flipV="1">
              <a:off x="5116887" y="4519436"/>
              <a:ext cx="0" cy="20094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1079">
              <a:extLst>
                <a:ext uri="{FF2B5EF4-FFF2-40B4-BE49-F238E27FC236}">
                  <a16:creationId xmlns:a16="http://schemas.microsoft.com/office/drawing/2014/main" id="{C1D2691E-C0FD-C0A4-B1EA-1B1195461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4479" y="4176031"/>
              <a:ext cx="2095248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/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blipFill>
                  <a:blip r:embed="rId9"/>
                  <a:stretch>
                    <a:fillRect l="-21622" r="-18919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/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blipFill>
                  <a:blip r:embed="rId10"/>
                  <a:stretch>
                    <a:fillRect l="-21622" r="-18919" b="-8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箭头连接符 1088">
              <a:extLst>
                <a:ext uri="{FF2B5EF4-FFF2-40B4-BE49-F238E27FC236}">
                  <a16:creationId xmlns:a16="http://schemas.microsoft.com/office/drawing/2014/main" id="{844E8714-297B-A0AF-CB4A-45251B31AEBD}"/>
                </a:ext>
              </a:extLst>
            </p:cNvPr>
            <p:cNvCxnSpPr>
              <a:cxnSpLocks/>
              <a:stCxn id="26" idx="3"/>
              <a:endCxn id="62" idx="1"/>
            </p:cNvCxnSpPr>
            <p:nvPr/>
          </p:nvCxnSpPr>
          <p:spPr>
            <a:xfrm flipV="1">
              <a:off x="9567632" y="3389677"/>
              <a:ext cx="327503" cy="44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1091">
              <a:extLst>
                <a:ext uri="{FF2B5EF4-FFF2-40B4-BE49-F238E27FC236}">
                  <a16:creationId xmlns:a16="http://schemas.microsoft.com/office/drawing/2014/main" id="{86A53528-1BEC-5A05-250C-041E3D92BE84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5135104" y="3319243"/>
              <a:ext cx="8954" cy="27953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C6BB237-566C-7EF5-00D8-00CF4FDFAB46}"/>
              </a:ext>
            </a:extLst>
          </p:cNvPr>
          <p:cNvSpPr txBox="1"/>
          <p:nvPr/>
        </p:nvSpPr>
        <p:spPr>
          <a:xfrm>
            <a:off x="10688796" y="2707965"/>
            <a:ext cx="5567999" cy="589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Pre-training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token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language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Advantages: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answers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BART):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entities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without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sacrificing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fluency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364C44D-BB60-0C98-C58D-41EA6EF4F0E7}"/>
              </a:ext>
            </a:extLst>
          </p:cNvPr>
          <p:cNvSpPr/>
          <p:nvPr/>
        </p:nvSpPr>
        <p:spPr>
          <a:xfrm>
            <a:off x="6255231" y="2190307"/>
            <a:ext cx="4059144" cy="5742798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9033D-BAA2-1AD4-187C-6741153C1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6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Memory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51" y="6360955"/>
            <a:ext cx="14771147" cy="222235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/>
              <a:t>Unified</a:t>
            </a:r>
            <a:r>
              <a:rPr lang="zh-CN" altLang="en-US" sz="3200" dirty="0"/>
              <a:t> </a:t>
            </a:r>
            <a:r>
              <a:rPr lang="en-US" altLang="zh-CN" sz="3200" dirty="0"/>
              <a:t>approach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effective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QA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text</a:t>
            </a:r>
            <a:r>
              <a:rPr lang="zh-CN" altLang="en-US" sz="3200" dirty="0"/>
              <a:t> </a:t>
            </a:r>
            <a:r>
              <a:rPr lang="en-US" altLang="zh-CN" sz="3200" dirty="0"/>
              <a:t>generation</a:t>
            </a:r>
            <a:r>
              <a:rPr lang="zh-CN" altLang="en-US" sz="3200" dirty="0"/>
              <a:t> </a:t>
            </a:r>
            <a:r>
              <a:rPr lang="en-US" altLang="zh-CN" sz="3200" dirty="0"/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Pre-trained</a:t>
            </a:r>
            <a:r>
              <a:rPr lang="zh-CN" altLang="en-US" sz="3200" dirty="0"/>
              <a:t> </a:t>
            </a:r>
            <a:r>
              <a:rPr lang="en-US" altLang="zh-CN" sz="3200" dirty="0"/>
              <a:t>memory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efficiently</a:t>
            </a:r>
            <a:r>
              <a:rPr lang="zh-CN" altLang="en-US" sz="3200" dirty="0"/>
              <a:t> </a:t>
            </a:r>
            <a:r>
              <a:rPr lang="en-US" altLang="zh-CN" sz="3200" dirty="0"/>
              <a:t>augment</a:t>
            </a:r>
            <a:r>
              <a:rPr lang="zh-CN" altLang="en-US" sz="3200" dirty="0"/>
              <a:t> </a:t>
            </a:r>
            <a:r>
              <a:rPr lang="en-US" altLang="zh-CN" sz="3200" dirty="0"/>
              <a:t>predictors/decoders.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Find</a:t>
            </a:r>
            <a:r>
              <a:rPr lang="zh-CN" altLang="en-US" sz="3200" dirty="0"/>
              <a:t> </a:t>
            </a:r>
            <a:r>
              <a:rPr lang="en-US" altLang="zh-CN" sz="3200" dirty="0"/>
              <a:t>in the</a:t>
            </a:r>
            <a:r>
              <a:rPr lang="zh-CN" altLang="en-US" sz="3200" dirty="0"/>
              <a:t> </a:t>
            </a:r>
            <a:r>
              <a:rPr lang="en-US" altLang="zh-CN" sz="3200" dirty="0"/>
              <a:t>paper:</a:t>
            </a:r>
            <a:r>
              <a:rPr lang="zh-CN" altLang="en-US" sz="3200" dirty="0"/>
              <a:t> </a:t>
            </a:r>
            <a:r>
              <a:rPr lang="en-US" altLang="zh-CN" sz="3200" dirty="0"/>
              <a:t>Investigating</a:t>
            </a:r>
            <a:r>
              <a:rPr lang="zh-CN" altLang="en-US" sz="3200" dirty="0"/>
              <a:t> </a:t>
            </a:r>
            <a:r>
              <a:rPr lang="en-US" altLang="zh-CN" sz="3200" b="1" dirty="0"/>
              <a:t>entity-aware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decoding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strategies</a:t>
            </a:r>
            <a:r>
              <a:rPr lang="en-US" altLang="zh-CN" sz="3200" dirty="0"/>
              <a:t>.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7" name="Table 80">
            <a:extLst>
              <a:ext uri="{FF2B5EF4-FFF2-40B4-BE49-F238E27FC236}">
                <a16:creationId xmlns:a16="http://schemas.microsoft.com/office/drawing/2014/main" id="{8BD8CDC9-20A1-D5A1-529B-8275B5BA157D}"/>
              </a:ext>
            </a:extLst>
          </p:cNvPr>
          <p:cNvGraphicFramePr>
            <a:graphicFrameLocks noGrp="1"/>
          </p:cNvGraphicFramePr>
          <p:nvPr/>
        </p:nvGraphicFramePr>
        <p:xfrm>
          <a:off x="1289384" y="2360731"/>
          <a:ext cx="13531880" cy="37094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966251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 err="1">
                          <a:solidFill>
                            <a:srgbClr val="00B050"/>
                          </a:solidFill>
                        </a:rPr>
                        <a:t>EDMem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20s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47.23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30.19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41.44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31.78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54.45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23.97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081423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0D21B-6EA2-6BFB-9854-CF0CA82A2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5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6FD31A3-D5C0-FBB0-B710-B71FAA63EF66}"/>
              </a:ext>
            </a:extLst>
          </p:cNvPr>
          <p:cNvGrpSpPr>
            <a:grpSpLocks noChangeAspect="1"/>
          </p:cNvGrpSpPr>
          <p:nvPr/>
        </p:nvGrpSpPr>
        <p:grpSpPr>
          <a:xfrm>
            <a:off x="376429" y="1895321"/>
            <a:ext cx="6545917" cy="6408498"/>
            <a:chOff x="8640284" y="2000993"/>
            <a:chExt cx="4220000" cy="4131409"/>
          </a:xfrm>
          <a:solidFill>
            <a:schemeClr val="bg1"/>
          </a:solidFill>
        </p:grpSpPr>
        <p:pic>
          <p:nvPicPr>
            <p:cNvPr id="19" name="Picture 2" descr="DBpedia - Wikipedia">
              <a:extLst>
                <a:ext uri="{FF2B5EF4-FFF2-40B4-BE49-F238E27FC236}">
                  <a16:creationId xmlns:a16="http://schemas.microsoft.com/office/drawing/2014/main" id="{300346AF-B750-DDE4-8006-0733077888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92128" y="3604286"/>
              <a:ext cx="1232537" cy="840499"/>
            </a:xfrm>
            <a:prstGeom prst="rect">
              <a:avLst/>
            </a:prstGeom>
            <a:grpFill/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30C954F-5975-FFF8-EF07-41F89E19D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90593" y="2091326"/>
              <a:ext cx="1162608" cy="1133973"/>
            </a:xfrm>
            <a:prstGeom prst="rect">
              <a:avLst/>
            </a:prstGeom>
            <a:grpFill/>
          </p:spPr>
        </p:pic>
        <p:pic>
          <p:nvPicPr>
            <p:cNvPr id="21" name="Picture 8" descr="AMiner">
              <a:extLst>
                <a:ext uri="{FF2B5EF4-FFF2-40B4-BE49-F238E27FC236}">
                  <a16:creationId xmlns:a16="http://schemas.microsoft.com/office/drawing/2014/main" id="{EB040B1E-2537-A7A7-823E-BF6378C364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3089" y="5494126"/>
              <a:ext cx="1372502" cy="638276"/>
            </a:xfrm>
            <a:prstGeom prst="rect">
              <a:avLst/>
            </a:prstGeom>
            <a:grpFill/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787D0D-E72C-034E-6CD4-6A711182A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40622" y="3586357"/>
              <a:ext cx="1164911" cy="880904"/>
            </a:xfrm>
            <a:prstGeom prst="rect">
              <a:avLst/>
            </a:prstGeom>
            <a:grpFill/>
          </p:spPr>
        </p:pic>
        <p:pic>
          <p:nvPicPr>
            <p:cNvPr id="23" name="Picture 4" descr="Freebase - Wikidata">
              <a:extLst>
                <a:ext uri="{FF2B5EF4-FFF2-40B4-BE49-F238E27FC236}">
                  <a16:creationId xmlns:a16="http://schemas.microsoft.com/office/drawing/2014/main" id="{D22DB24B-1E58-B210-1B14-092AF8C55A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0284" y="4771764"/>
              <a:ext cx="2224395" cy="405952"/>
            </a:xfrm>
            <a:prstGeom prst="rect">
              <a:avLst/>
            </a:prstGeom>
            <a:grpFill/>
          </p:spPr>
        </p:pic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0A95B75F-E83A-F6C4-CDD6-2AA941310A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51077" y="2000993"/>
              <a:ext cx="1314640" cy="1314640"/>
            </a:xfrm>
            <a:prstGeom prst="rect">
              <a:avLst/>
            </a:prstGeom>
            <a:grpFill/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F9FFC66-9623-484D-E84B-23115D4AA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520237" y="2079922"/>
              <a:ext cx="1340047" cy="1133885"/>
            </a:xfrm>
            <a:prstGeom prst="rect">
              <a:avLst/>
            </a:prstGeom>
            <a:grpFill/>
          </p:spPr>
        </p:pic>
        <p:pic>
          <p:nvPicPr>
            <p:cNvPr id="28" name="Picture 2" descr="To brake or not to brake, that is the question – IEEE Future Directions">
              <a:extLst>
                <a:ext uri="{FF2B5EF4-FFF2-40B4-BE49-F238E27FC236}">
                  <a16:creationId xmlns:a16="http://schemas.microsoft.com/office/drawing/2014/main" id="{5F3C29E4-1CA6-6778-C997-FF29924515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02309" y="3398007"/>
              <a:ext cx="1069255" cy="1069255"/>
            </a:xfrm>
            <a:prstGeom prst="rect">
              <a:avLst/>
            </a:prstGeom>
            <a:grpFill/>
          </p:spPr>
        </p:pic>
        <p:pic>
          <p:nvPicPr>
            <p:cNvPr id="30" name="Picture 6">
              <a:extLst>
                <a:ext uri="{FF2B5EF4-FFF2-40B4-BE49-F238E27FC236}">
                  <a16:creationId xmlns:a16="http://schemas.microsoft.com/office/drawing/2014/main" id="{EE74ADD8-6765-346D-2C64-171CD35F03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18163" y="4877393"/>
              <a:ext cx="1169872" cy="823303"/>
            </a:xfrm>
            <a:prstGeom prst="rect">
              <a:avLst/>
            </a:prstGeom>
            <a:grpFill/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4D9C0A5-3973-71A1-92DE-6F73DCBF4987}"/>
              </a:ext>
            </a:extLst>
          </p:cNvPr>
          <p:cNvSpPr txBox="1"/>
          <p:nvPr/>
        </p:nvSpPr>
        <p:spPr>
          <a:xfrm>
            <a:off x="376429" y="350418"/>
            <a:ext cx="53469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accent6"/>
                </a:solidFill>
                <a:latin typeface="Helvetica Neue"/>
                <a:cs typeface="Helvetica Neue"/>
              </a:rPr>
              <a:t>Heterogeneity</a:t>
            </a:r>
          </a:p>
        </p:txBody>
      </p:sp>
      <p:pic>
        <p:nvPicPr>
          <p:cNvPr id="1026" name="Picture 2" descr="Time is running out for Jack Dorsey to back Elon Musk's Twitter bid |  Business | The Sunday Times">
            <a:extLst>
              <a:ext uri="{FF2B5EF4-FFF2-40B4-BE49-F238E27FC236}">
                <a16:creationId xmlns:a16="http://schemas.microsoft.com/office/drawing/2014/main" id="{E9DBDA23-DCD1-083A-1E82-B9CAB87765CB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" b="3218"/>
          <a:stretch>
            <a:fillRect/>
          </a:stretch>
        </p:blipFill>
        <p:spPr bwMode="auto">
          <a:xfrm>
            <a:off x="8074888" y="0"/>
            <a:ext cx="8150225" cy="450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ach stop in LeBron James' career has added new element to his legacy |  Sporting News">
            <a:extLst>
              <a:ext uri="{FF2B5EF4-FFF2-40B4-BE49-F238E27FC236}">
                <a16:creationId xmlns:a16="http://schemas.microsoft.com/office/drawing/2014/main" id="{C4B0EFC0-AC0E-F8EC-D9A2-87539363D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887" y="4482006"/>
            <a:ext cx="8150225" cy="463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D0A6DDB-2CFE-B498-B3A9-4D48A2CC7782}"/>
              </a:ext>
            </a:extLst>
          </p:cNvPr>
          <p:cNvSpPr txBox="1"/>
          <p:nvPr/>
        </p:nvSpPr>
        <p:spPr>
          <a:xfrm>
            <a:off x="12210062" y="7886175"/>
            <a:ext cx="38058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Helvetica Neue"/>
                <a:cs typeface="Helvetica Neue"/>
              </a:rPr>
              <a:t>Dynamics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F36C01-5D94-5A57-52F9-081377AFE4ED}"/>
              </a:ext>
            </a:extLst>
          </p:cNvPr>
          <p:cNvSpPr txBox="1"/>
          <p:nvPr/>
        </p:nvSpPr>
        <p:spPr>
          <a:xfrm>
            <a:off x="6556076" y="3886570"/>
            <a:ext cx="32335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>
                <a:latin typeface="Helvetica Neue"/>
                <a:cs typeface="Helvetica Neue"/>
              </a:rPr>
              <a:t>“Bo</a:t>
            </a:r>
            <a:r>
              <a:rPr lang="en-US" altLang="zh-CN" sz="6000" b="1" dirty="0">
                <a:solidFill>
                  <a:schemeClr val="bg1"/>
                </a:solidFill>
                <a:latin typeface="Helvetica Neue"/>
                <a:cs typeface="Helvetica Neue"/>
              </a:rPr>
              <a:t>oks”</a:t>
            </a:r>
          </a:p>
        </p:txBody>
      </p:sp>
    </p:spTree>
    <p:extLst>
      <p:ext uri="{BB962C8B-B14F-4D97-AF65-F5344CB8AC3E}">
        <p14:creationId xmlns:p14="http://schemas.microsoft.com/office/powerpoint/2010/main" val="387871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B0D141C-995F-4AF3-8811-8A40A960504D}"/>
              </a:ext>
            </a:extLst>
          </p:cNvPr>
          <p:cNvSpPr/>
          <p:nvPr/>
        </p:nvSpPr>
        <p:spPr>
          <a:xfrm>
            <a:off x="0" y="4572000"/>
            <a:ext cx="16257588" cy="4572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A3D1C-E77C-8969-28AA-9AB8BD12E03E}"/>
              </a:ext>
            </a:extLst>
          </p:cNvPr>
          <p:cNvSpPr txBox="1"/>
          <p:nvPr/>
        </p:nvSpPr>
        <p:spPr>
          <a:xfrm>
            <a:off x="309149" y="3602504"/>
            <a:ext cx="43893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latin typeface="Helvetica Neue"/>
                <a:cs typeface="Helvetica Neue"/>
              </a:rPr>
              <a:t>Specialized</a:t>
            </a:r>
          </a:p>
          <a:p>
            <a:r>
              <a:rPr lang="en-US" altLang="zh-CN" sz="6000" b="1" dirty="0">
                <a:solidFill>
                  <a:schemeClr val="bg1"/>
                </a:solidFill>
                <a:latin typeface="Helvetica Neue"/>
                <a:cs typeface="Helvetica Neue"/>
              </a:rPr>
              <a:t>KGs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F344CE-3B49-EE1D-0BAC-83E538616033}"/>
              </a:ext>
            </a:extLst>
          </p:cNvPr>
          <p:cNvSpPr txBox="1"/>
          <p:nvPr/>
        </p:nvSpPr>
        <p:spPr>
          <a:xfrm>
            <a:off x="5887441" y="8128337"/>
            <a:ext cx="103701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  <a:latin typeface="Helvetica Neue"/>
                <a:cs typeface="Helvetica Neue"/>
              </a:rPr>
              <a:t>Mental</a:t>
            </a:r>
            <a:r>
              <a:rPr lang="zh-CN" altLang="en-US" sz="60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  <a:latin typeface="Helvetica Neue"/>
                <a:cs typeface="Helvetica Neue"/>
              </a:rPr>
              <a:t>Health:</a:t>
            </a:r>
            <a:r>
              <a:rPr lang="zh-CN" altLang="en-US" sz="60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4400" b="1" i="1" dirty="0">
                <a:solidFill>
                  <a:schemeClr val="bg1"/>
                </a:solidFill>
                <a:latin typeface="Georgia" panose="02040502050405020303" pitchFamily="18" charset="0"/>
                <a:cs typeface="Helvetica Neue"/>
              </a:rPr>
              <a:t>r/</a:t>
            </a:r>
            <a:r>
              <a:rPr lang="en-US" altLang="zh-CN" sz="4400" b="1" i="1" dirty="0" err="1">
                <a:solidFill>
                  <a:schemeClr val="bg1"/>
                </a:solidFill>
                <a:latin typeface="Georgia" panose="02040502050405020303" pitchFamily="18" charset="0"/>
                <a:cs typeface="Helvetica Neue"/>
              </a:rPr>
              <a:t>SuicideWatch</a:t>
            </a:r>
            <a:endParaRPr lang="en-US" altLang="zh-CN" sz="6000" b="1" i="1" dirty="0">
              <a:solidFill>
                <a:schemeClr val="bg1"/>
              </a:solidFill>
              <a:latin typeface="Georgia" panose="02040502050405020303" pitchFamily="18" charset="0"/>
              <a:cs typeface="Helvetica Neue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A661C3B-4F15-6362-8B42-D93E43AA9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91" y="122213"/>
            <a:ext cx="10485566" cy="44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153D8B-4953-62F2-6E98-8F17628E8ECB}"/>
              </a:ext>
            </a:extLst>
          </p:cNvPr>
          <p:cNvSpPr txBox="1"/>
          <p:nvPr/>
        </p:nvSpPr>
        <p:spPr>
          <a:xfrm>
            <a:off x="13147441" y="0"/>
            <a:ext cx="3110147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chemeClr val="accent6"/>
                </a:solidFill>
                <a:latin typeface="Helvetica Neue"/>
                <a:cs typeface="Helvetica Neue"/>
              </a:rPr>
              <a:t>Science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5E469C7-EE53-B5AD-968E-D60AD1360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63" y="101081"/>
            <a:ext cx="3624960" cy="200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C2EE61C6-C362-55C8-19D7-80972AFB56E7}"/>
              </a:ext>
            </a:extLst>
          </p:cNvPr>
          <p:cNvCxnSpPr>
            <a:cxnSpLocks/>
            <a:stCxn id="3076" idx="2"/>
          </p:cNvCxnSpPr>
          <p:nvPr/>
        </p:nvCxnSpPr>
        <p:spPr>
          <a:xfrm rot="16200000" flipH="1">
            <a:off x="3006336" y="1109801"/>
            <a:ext cx="556839" cy="2540624"/>
          </a:xfrm>
          <a:prstGeom prst="bentConnector2">
            <a:avLst/>
          </a:prstGeom>
          <a:ln w="38100" cmpd="sng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EB9CD1-B0AF-5A70-FD41-E0DEEAE7F16F}"/>
              </a:ext>
            </a:extLst>
          </p:cNvPr>
          <p:cNvSpPr txBox="1"/>
          <p:nvPr/>
        </p:nvSpPr>
        <p:spPr>
          <a:xfrm>
            <a:off x="2573677" y="4958238"/>
            <a:ext cx="5600585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Q: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I‘ve lost contact with old friends, I don’t see them or speak to them for months on end. I am truly alone. 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was kicked out of my old college because I never went to my lessons, and I’ve nearly been kicked out of my new one for the same reason, I just don’t want to do anything, and my family are disappointed in me for this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they want me to have a good future, when I don‘t seen myself having one I don’t see myself growing old and having a family with kids.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don‘t know what to do, ….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A59D9EC-A709-D9C4-2BF4-8EC37D33A26F}"/>
              </a:ext>
            </a:extLst>
          </p:cNvPr>
          <p:cNvGrpSpPr>
            <a:grpSpLocks noChangeAspect="1"/>
          </p:cNvGrpSpPr>
          <p:nvPr/>
        </p:nvGrpSpPr>
        <p:grpSpPr>
          <a:xfrm>
            <a:off x="9114821" y="5141835"/>
            <a:ext cx="5587693" cy="2802904"/>
            <a:chOff x="6695244" y="70486"/>
            <a:chExt cx="4152059" cy="208276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600BF200-65A8-EFE5-8159-3BC07A1EC88D}"/>
                </a:ext>
              </a:extLst>
            </p:cNvPr>
            <p:cNvSpPr/>
            <p:nvPr/>
          </p:nvSpPr>
          <p:spPr>
            <a:xfrm>
              <a:off x="6707766" y="70486"/>
              <a:ext cx="2611333" cy="31968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Never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went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to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my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lessons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95967CF6-1A6A-34B8-C0CC-68BC6228BFA0}"/>
                </a:ext>
              </a:extLst>
            </p:cNvPr>
            <p:cNvSpPr/>
            <p:nvPr/>
          </p:nvSpPr>
          <p:spPr>
            <a:xfrm>
              <a:off x="7266679" y="645420"/>
              <a:ext cx="3225825" cy="31968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Was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kicked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out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of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my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old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college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C1BEEC2-0863-9C2B-A34E-94A94EC2A66E}"/>
                </a:ext>
              </a:extLst>
            </p:cNvPr>
            <p:cNvSpPr/>
            <p:nvPr/>
          </p:nvSpPr>
          <p:spPr>
            <a:xfrm>
              <a:off x="6695245" y="1077649"/>
              <a:ext cx="4152058" cy="31968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Nearly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been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kicked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out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of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my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new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[college]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D4778FD-4960-49BA-1A17-AE3811102EAB}"/>
                </a:ext>
              </a:extLst>
            </p:cNvPr>
            <p:cNvSpPr/>
            <p:nvPr/>
          </p:nvSpPr>
          <p:spPr>
            <a:xfrm>
              <a:off x="6695245" y="1595078"/>
              <a:ext cx="1999699" cy="55816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I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just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don’t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want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to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do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anything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D08FFE15-5145-7F16-58F0-A924809E4099}"/>
                </a:ext>
              </a:extLst>
            </p:cNvPr>
            <p:cNvSpPr/>
            <p:nvPr/>
          </p:nvSpPr>
          <p:spPr>
            <a:xfrm>
              <a:off x="8847604" y="1595079"/>
              <a:ext cx="1999699" cy="558167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</a:rPr>
                <a:t>My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family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are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disappointed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in</a:t>
              </a:r>
              <a:r>
                <a:rPr lang="zh-CN" altLang="en-US" sz="2000" dirty="0">
                  <a:solidFill>
                    <a:schemeClr val="bg1"/>
                  </a:solidFill>
                </a:rPr>
                <a:t> </a:t>
              </a:r>
              <a:r>
                <a:rPr lang="en-US" altLang="zh-CN" sz="2000" dirty="0">
                  <a:solidFill>
                    <a:schemeClr val="bg1"/>
                  </a:solidFill>
                </a:rPr>
                <a:t>me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221845D-0B25-9E05-3183-3849E85565B2}"/>
                </a:ext>
              </a:extLst>
            </p:cNvPr>
            <p:cNvCxnSpPr>
              <a:cxnSpLocks/>
            </p:cNvCxnSpPr>
            <p:nvPr/>
          </p:nvCxnSpPr>
          <p:spPr>
            <a:xfrm>
              <a:off x="8530820" y="390173"/>
              <a:ext cx="0" cy="25524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E2A39F-8063-7771-5EB5-D31266710EC7}"/>
                </a:ext>
              </a:extLst>
            </p:cNvPr>
            <p:cNvCxnSpPr>
              <a:cxnSpLocks/>
            </p:cNvCxnSpPr>
            <p:nvPr/>
          </p:nvCxnSpPr>
          <p:spPr>
            <a:xfrm>
              <a:off x="6989502" y="390173"/>
              <a:ext cx="0" cy="68747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CD5C872-3A64-ED85-7AE7-D62C4F980BB0}"/>
                </a:ext>
              </a:extLst>
            </p:cNvPr>
            <p:cNvCxnSpPr>
              <a:cxnSpLocks/>
            </p:cNvCxnSpPr>
            <p:nvPr/>
          </p:nvCxnSpPr>
          <p:spPr>
            <a:xfrm>
              <a:off x="9406753" y="1397336"/>
              <a:ext cx="0" cy="19774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A1748A1A-4AEC-99DB-85EC-8C09807D9EE9}"/>
                </a:ext>
              </a:extLst>
            </p:cNvPr>
            <p:cNvCxnSpPr>
              <a:cxnSpLocks/>
            </p:cNvCxnSpPr>
            <p:nvPr/>
          </p:nvCxnSpPr>
          <p:spPr>
            <a:xfrm>
              <a:off x="10240553" y="965107"/>
              <a:ext cx="0" cy="62997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9E8A3062-835E-C6C7-06CF-94F7D759EAF4}"/>
                </a:ext>
              </a:extLst>
            </p:cNvPr>
            <p:cNvCxnSpPr>
              <a:cxnSpLocks/>
              <a:stCxn id="22" idx="1"/>
              <a:endCxn id="19" idx="1"/>
            </p:cNvCxnSpPr>
            <p:nvPr/>
          </p:nvCxnSpPr>
          <p:spPr>
            <a:xfrm rot="10800000" flipH="1">
              <a:off x="6695244" y="230330"/>
              <a:ext cx="12521" cy="1643832"/>
            </a:xfrm>
            <a:prstGeom prst="bentConnector3">
              <a:avLst>
                <a:gd name="adj1" fmla="val -1825733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863067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conciling Your Data and the World with Knowledge Graphs - Atlan | Humans  of Data">
            <a:extLst>
              <a:ext uri="{FF2B5EF4-FFF2-40B4-BE49-F238E27FC236}">
                <a16:creationId xmlns:a16="http://schemas.microsoft.com/office/drawing/2014/main" id="{BA9133A8-1700-2311-D45B-B07B12BF426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6257589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835940-7765-0EFC-D027-14794369DFF5}"/>
              </a:ext>
            </a:extLst>
          </p:cNvPr>
          <p:cNvSpPr txBox="1"/>
          <p:nvPr/>
        </p:nvSpPr>
        <p:spPr>
          <a:xfrm>
            <a:off x="1242801" y="4268832"/>
            <a:ext cx="13771984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 graph is a conceptual representation of a group of things — called nodes</a:t>
            </a:r>
            <a:endParaRPr lang="en-US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2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— and the relationships between them — called edges.</a:t>
            </a:r>
            <a:endParaRPr lang="en-US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>
                <a:solidFill>
                  <a:schemeClr val="bg1">
                    <a:lumMod val="85000"/>
                  </a:schemeClr>
                </a:solidFill>
                <a:effectLst/>
              </a:rPr>
            </a:br>
            <a:r>
              <a:rPr lang="en-US" sz="32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 graph of </a:t>
            </a:r>
            <a:r>
              <a:rPr lang="en-US" altLang="zh-CN" sz="32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general/specialized</a:t>
            </a:r>
            <a:r>
              <a:rPr lang="en-US" sz="32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knowledge is constructed from a collection of</a:t>
            </a:r>
            <a:r>
              <a:rPr lang="zh-CN" altLang="en-US" sz="32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32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databases in </a:t>
            </a:r>
            <a:r>
              <a:rPr lang="en-US" altLang="zh-CN" sz="32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general/specialized</a:t>
            </a:r>
            <a:r>
              <a:rPr lang="zh-CN" altLang="en-US" sz="32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32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domains</a:t>
            </a:r>
            <a:r>
              <a:rPr lang="en-US" sz="32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dirty="0">
                <a:solidFill>
                  <a:schemeClr val="bg1">
                    <a:lumMod val="85000"/>
                  </a:schemeClr>
                </a:solidFill>
                <a:effectLst/>
              </a:rPr>
            </a:br>
            <a:r>
              <a:rPr lang="en-US" sz="32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It encodes relationships uncovered by </a:t>
            </a:r>
            <a:r>
              <a:rPr lang="en-US" altLang="zh-CN" sz="32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billions</a:t>
            </a:r>
            <a:r>
              <a:rPr lang="zh-CN" altLang="en-US" sz="32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32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zh-CN" altLang="en-US" sz="32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32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human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s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sz="32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over 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thousands</a:t>
            </a:r>
            <a:r>
              <a:rPr lang="zh-CN" altLang="en-US" sz="3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32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of</a:t>
            </a:r>
            <a:r>
              <a:rPr lang="en-US" sz="32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years into a single resource.</a:t>
            </a:r>
            <a:endParaRPr lang="en-US" dirty="0"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7" name="Shape 1079">
            <a:extLst>
              <a:ext uri="{FF2B5EF4-FFF2-40B4-BE49-F238E27FC236}">
                <a16:creationId xmlns:a16="http://schemas.microsoft.com/office/drawing/2014/main" id="{BD070F68-CC5A-F250-0E2B-557F0373C5DA}"/>
              </a:ext>
            </a:extLst>
          </p:cNvPr>
          <p:cNvSpPr/>
          <p:nvPr/>
        </p:nvSpPr>
        <p:spPr>
          <a:xfrm>
            <a:off x="-1" y="2439914"/>
            <a:ext cx="16257589" cy="1218410"/>
          </a:xfrm>
          <a:prstGeom prst="rect">
            <a:avLst/>
          </a:prstGeom>
          <a:ln w="3175"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0" algn="ctr" defTabSz="653109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7200" b="1" cap="all" dirty="0">
                <a:solidFill>
                  <a:schemeClr val="bg1"/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What</a:t>
            </a:r>
            <a:r>
              <a:rPr lang="zh-CN" altLang="en-US" sz="7200" b="1" cap="all" dirty="0">
                <a:solidFill>
                  <a:schemeClr val="bg1"/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 </a:t>
            </a:r>
            <a:r>
              <a:rPr lang="en-US" altLang="zh-CN" sz="7200" b="1" cap="all" dirty="0">
                <a:solidFill>
                  <a:schemeClr val="bg1"/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is</a:t>
            </a:r>
            <a:r>
              <a:rPr lang="zh-CN" altLang="en-US" sz="7200" b="1" cap="all" dirty="0">
                <a:solidFill>
                  <a:schemeClr val="bg1"/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 </a:t>
            </a:r>
            <a:r>
              <a:rPr lang="en-US" altLang="zh-CN" sz="7200" b="1" cap="all" dirty="0">
                <a:solidFill>
                  <a:schemeClr val="bg1"/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Knowledge</a:t>
            </a:r>
            <a:r>
              <a:rPr lang="zh-CN" altLang="en-US" sz="7200" b="1" cap="all" dirty="0">
                <a:solidFill>
                  <a:schemeClr val="bg1"/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 </a:t>
            </a:r>
            <a:r>
              <a:rPr lang="en-US" altLang="zh-CN" sz="7200" b="1" cap="all" dirty="0">
                <a:solidFill>
                  <a:schemeClr val="bg1"/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Graph?</a:t>
            </a:r>
            <a:endParaRPr sz="7200" b="1" dirty="0">
              <a:solidFill>
                <a:schemeClr val="bg1"/>
              </a:solidFill>
              <a:effectLst>
                <a:outerShdw blurRad="127000" dist="38100" dir="2700000" algn="tl" rotWithShape="0">
                  <a:srgbClr val="000000">
                    <a:alpha val="20000"/>
                  </a:srgbClr>
                </a:outerShdw>
              </a:effectLst>
              <a:latin typeface="Helvetica Neue"/>
              <a:ea typeface="+mn-ea"/>
              <a:cs typeface="Helvetica Neue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436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121C10A-B319-9FCC-94D2-935F3EBCCB5A}"/>
              </a:ext>
            </a:extLst>
          </p:cNvPr>
          <p:cNvPicPr>
            <a:picLocks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730" y="14208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5ACE70-FF1E-8645-AD64-A344302784E5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8286" y="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5C64B2B-FF7E-AAB6-883B-024F2C07F83F}"/>
              </a:ext>
            </a:extLst>
          </p:cNvPr>
          <p:cNvPicPr>
            <a:picLocks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-730" y="457200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D382E5-07A7-1D1A-68C1-717DD4D0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128286" y="4557792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9179D9-07DC-D9E5-A6F7-42326E9ADE7C}"/>
              </a:ext>
            </a:extLst>
          </p:cNvPr>
          <p:cNvSpPr txBox="1"/>
          <p:nvPr/>
        </p:nvSpPr>
        <p:spPr>
          <a:xfrm>
            <a:off x="-1238" y="-14209"/>
            <a:ext cx="3793026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Technical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Support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AE668D-3BDA-9BBF-6897-6A7AC50520C3}"/>
              </a:ext>
            </a:extLst>
          </p:cNvPr>
          <p:cNvSpPr txBox="1"/>
          <p:nvPr/>
        </p:nvSpPr>
        <p:spPr>
          <a:xfrm>
            <a:off x="795" y="4557792"/>
            <a:ext cx="2925737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Mental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Health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E9988-D535-9803-B23A-603FAE1152EF}"/>
              </a:ext>
            </a:extLst>
          </p:cNvPr>
          <p:cNvSpPr txBox="1"/>
          <p:nvPr/>
        </p:nvSpPr>
        <p:spPr>
          <a:xfrm>
            <a:off x="8127779" y="-14208"/>
            <a:ext cx="355770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Online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Education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CECCA0-D1B3-2F68-0401-20B4B1E808A1}"/>
              </a:ext>
            </a:extLst>
          </p:cNvPr>
          <p:cNvSpPr txBox="1"/>
          <p:nvPr/>
        </p:nvSpPr>
        <p:spPr>
          <a:xfrm>
            <a:off x="8129811" y="4557793"/>
            <a:ext cx="410317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Scientific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Discovery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pic>
        <p:nvPicPr>
          <p:cNvPr id="1036" name="Picture 12" descr="Gallaudet University - Home | Facebook">
            <a:extLst>
              <a:ext uri="{FF2B5EF4-FFF2-40B4-BE49-F238E27FC236}">
                <a16:creationId xmlns:a16="http://schemas.microsoft.com/office/drawing/2014/main" id="{E42B4842-84BE-BBC3-F3F2-A4A2A8DD1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0103" y="344364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NSF Logo | NSF - National Science Foundation">
            <a:extLst>
              <a:ext uri="{FF2B5EF4-FFF2-40B4-BE49-F238E27FC236}">
                <a16:creationId xmlns:a16="http://schemas.microsoft.com/office/drawing/2014/main" id="{1F211C27-40F1-229A-AE5A-DC842400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2086" y="3438863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NSF Logo | NSF - National Science Foundation">
            <a:extLst>
              <a:ext uri="{FF2B5EF4-FFF2-40B4-BE49-F238E27FC236}">
                <a16:creationId xmlns:a16="http://schemas.microsoft.com/office/drawing/2014/main" id="{E34943C0-4FC2-7E95-423B-DD482DFE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042" y="7668455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uilding a Competitive Research Program: What Early Stage Investigators  Need to Know About the NIMH and NIMH Grants Process">
            <a:extLst>
              <a:ext uri="{FF2B5EF4-FFF2-40B4-BE49-F238E27FC236}">
                <a16:creationId xmlns:a16="http://schemas.microsoft.com/office/drawing/2014/main" id="{A1D0E920-48D6-D7BE-FE97-55FC3713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984" y="7836361"/>
            <a:ext cx="1463722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930F75-AF7F-E5ED-89BD-07C49C08CC7F}"/>
              </a:ext>
            </a:extLst>
          </p:cNvPr>
          <p:cNvSpPr txBox="1"/>
          <p:nvPr/>
        </p:nvSpPr>
        <p:spPr>
          <a:xfrm>
            <a:off x="6572707" y="8577156"/>
            <a:ext cx="1532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CAREER</a:t>
            </a:r>
            <a:r>
              <a:rPr lang="zh-CN" alt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</a:t>
            </a:r>
            <a:endParaRPr lang="en-US" sz="1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4" descr="NSF Logo | NSF - National Science Foundation">
            <a:extLst>
              <a:ext uri="{FF2B5EF4-FFF2-40B4-BE49-F238E27FC236}">
                <a16:creationId xmlns:a16="http://schemas.microsoft.com/office/drawing/2014/main" id="{BD7D1778-6D7C-7D36-A1F7-B7C209CB1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0103" y="7965746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78ACBA9-CAD3-7D30-8876-7B35ACB3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082" y="3447241"/>
            <a:ext cx="200536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BA3E8-3FD2-9AD2-8281-6D12CA866E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7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3548" y="5182372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550" y="7355295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583CA6-6803-6DA0-C989-4B7FD4D720EB}"/>
                  </a:ext>
                </a:extLst>
              </p:cNvPr>
              <p:cNvSpPr txBox="1"/>
              <p:nvPr/>
            </p:nvSpPr>
            <p:spPr>
              <a:xfrm>
                <a:off x="7318111" y="2490829"/>
                <a:ext cx="162136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Input</a:t>
                </a:r>
                <a:r>
                  <a:rPr lang="zh-CN" altLang="en-US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𝑋</m:t>
                    </m:r>
                  </m:oMath>
                </a14:m>
                <a:endParaRPr lang="en-US" sz="3000" dirty="0">
                  <a:solidFill>
                    <a:schemeClr val="accent6">
                      <a:lumMod val="7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A583CA6-6803-6DA0-C989-4B7FD4D72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111" y="2490829"/>
                <a:ext cx="1621366" cy="553998"/>
              </a:xfrm>
              <a:prstGeom prst="rect">
                <a:avLst/>
              </a:prstGeom>
              <a:blipFill>
                <a:blip r:embed="rId3"/>
                <a:stretch>
                  <a:fillRect l="-2344" t="-13636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4D4CD2D-3394-F37A-7BFE-02026EC51CA1}"/>
                  </a:ext>
                </a:extLst>
              </p:cNvPr>
              <p:cNvSpPr/>
              <p:nvPr/>
            </p:nvSpPr>
            <p:spPr>
              <a:xfrm>
                <a:off x="5385594" y="3623734"/>
                <a:ext cx="5486400" cy="1371600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000" dirty="0">
                    <a:latin typeface="Helvetica Neue"/>
                    <a:cs typeface="Helvetica Neue"/>
                  </a:rPr>
                  <a:t>Language</a:t>
                </a:r>
                <a:r>
                  <a:rPr lang="zh-CN" altLang="en-US" sz="3000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3000" dirty="0">
                    <a:latin typeface="Helvetica Neue"/>
                    <a:cs typeface="Helvetica Neue"/>
                  </a:rPr>
                  <a:t>Generation</a:t>
                </a:r>
                <a:r>
                  <a:rPr lang="zh-CN" altLang="en-US" sz="3000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3000" dirty="0">
                    <a:latin typeface="Helvetica Neue"/>
                    <a:cs typeface="Helvetica Neue"/>
                  </a:rPr>
                  <a:t>Model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000" b="0" i="1" smtClean="0"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</m:ctrlPr>
                        </m:sSubPr>
                        <m:e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(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𝑌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|</m:t>
                      </m:r>
                      <m:r>
                        <a:rPr lang="en-US" altLang="zh-CN" sz="3000" i="1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𝑋</m:t>
                      </m:r>
                      <m:r>
                        <a:rPr lang="en-US" altLang="zh-CN" sz="30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)</m:t>
                      </m:r>
                    </m:oMath>
                  </m:oMathPara>
                </a14:m>
                <a:endParaRPr lang="en-US" altLang="zh-CN" sz="3000" dirty="0"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04D4CD2D-3394-F37A-7BFE-02026EC51C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594" y="3623734"/>
                <a:ext cx="5486400" cy="13716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540818-50B5-DF70-0465-5A78CFDFB606}"/>
                  </a:ext>
                </a:extLst>
              </p:cNvPr>
              <p:cNvSpPr txBox="1"/>
              <p:nvPr/>
            </p:nvSpPr>
            <p:spPr>
              <a:xfrm>
                <a:off x="7224316" y="5574241"/>
                <a:ext cx="1808956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Output</a:t>
                </a:r>
                <a:r>
                  <a:rPr lang="zh-CN" altLang="en-US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𝑌</m:t>
                    </m:r>
                  </m:oMath>
                </a14:m>
                <a:endParaRPr lang="en-US" sz="3000" dirty="0">
                  <a:solidFill>
                    <a:schemeClr val="accent6">
                      <a:lumMod val="7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D540818-50B5-DF70-0465-5A78CFDFB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4316" y="5574241"/>
                <a:ext cx="1808956" cy="553998"/>
              </a:xfrm>
              <a:prstGeom prst="rect">
                <a:avLst/>
              </a:prstGeom>
              <a:blipFill>
                <a:blip r:embed="rId5"/>
                <a:stretch>
                  <a:fillRect l="-4861" t="-11111" b="-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C1D708-49C0-A3FB-6608-AD0DA6BA4961}"/>
              </a:ext>
            </a:extLst>
          </p:cNvPr>
          <p:cNvCxnSpPr>
            <a:stCxn id="39" idx="2"/>
            <a:endCxn id="7" idx="0"/>
          </p:cNvCxnSpPr>
          <p:nvPr/>
        </p:nvCxnSpPr>
        <p:spPr>
          <a:xfrm>
            <a:off x="8128794" y="3044827"/>
            <a:ext cx="0" cy="578907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587A418-6348-66E9-4A79-8FD837697DD6}"/>
              </a:ext>
            </a:extLst>
          </p:cNvPr>
          <p:cNvCxnSpPr>
            <a:cxnSpLocks/>
            <a:stCxn id="7" idx="2"/>
            <a:endCxn id="40" idx="0"/>
          </p:cNvCxnSpPr>
          <p:nvPr/>
        </p:nvCxnSpPr>
        <p:spPr>
          <a:xfrm>
            <a:off x="8128794" y="4995334"/>
            <a:ext cx="0" cy="578907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Reconciling Your Data and the World with Knowledge Graphs - Atlan | Humans  of Data">
            <a:extLst>
              <a:ext uri="{FF2B5EF4-FFF2-40B4-BE49-F238E27FC236}">
                <a16:creationId xmlns:a16="http://schemas.microsoft.com/office/drawing/2014/main" id="{409450A1-4FCA-44DF-F24D-062D53D68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339" y="2787120"/>
            <a:ext cx="4574913" cy="3044827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D4085F-7AB5-2C67-F358-5A9F1E28D6F4}"/>
                  </a:ext>
                </a:extLst>
              </p:cNvPr>
              <p:cNvSpPr txBox="1"/>
              <p:nvPr/>
            </p:nvSpPr>
            <p:spPr>
              <a:xfrm>
                <a:off x="782140" y="2131313"/>
                <a:ext cx="3821309" cy="553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Knowledge</a:t>
                </a:r>
                <a:r>
                  <a:rPr lang="zh-CN" altLang="en-US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Graph</a:t>
                </a:r>
                <a:r>
                  <a:rPr lang="zh-CN" altLang="en-US" sz="3000" dirty="0">
                    <a:solidFill>
                      <a:schemeClr val="accent6">
                        <a:lumMod val="75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𝐺</m:t>
                    </m:r>
                  </m:oMath>
                </a14:m>
                <a:endParaRPr lang="en-US" sz="3000" dirty="0">
                  <a:solidFill>
                    <a:schemeClr val="accent6">
                      <a:lumMod val="75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2D4085F-7AB5-2C67-F358-5A9F1E28D6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40" y="2131313"/>
                <a:ext cx="3821309" cy="553998"/>
              </a:xfrm>
              <a:prstGeom prst="rect">
                <a:avLst/>
              </a:prstGeom>
              <a:blipFill>
                <a:blip r:embed="rId7"/>
                <a:stretch>
                  <a:fillRect l="-993" t="-13636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CC2B85-AA6B-5C36-7D57-872E1A365FD1}"/>
                  </a:ext>
                </a:extLst>
              </p:cNvPr>
              <p:cNvSpPr txBox="1"/>
              <p:nvPr/>
            </p:nvSpPr>
            <p:spPr>
              <a:xfrm>
                <a:off x="8731158" y="7225760"/>
                <a:ext cx="6347111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800" i="0" u="none" strike="noStrike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</a:rPr>
                  <a:t>Many</a:t>
                </a:r>
                <a:r>
                  <a:rPr lang="zh-CN" altLang="en-US" sz="2800" i="0" u="none" strike="noStrike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altLang="zh-CN" sz="2800" i="0" u="none" strike="noStrike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</a:rPr>
                  <a:t>possibilities</a:t>
                </a:r>
                <a:r>
                  <a:rPr lang="zh-CN" altLang="en-US" sz="2800" i="0" u="none" strike="noStrike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altLang="zh-CN" sz="2800" i="0" u="none" strike="noStrike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</a:rPr>
                  <a:t>that</a:t>
                </a:r>
                <a:r>
                  <a:rPr lang="zh-CN" altLang="en-US" sz="2800" i="0" u="none" strike="noStrike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𝑌</m:t>
                    </m:r>
                  </m:oMath>
                </a14:m>
                <a:r>
                  <a:rPr lang="zh-CN" altLang="en-US" sz="2800" i="0" u="none" strike="noStrike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altLang="zh-CN" sz="2800" i="0" u="none" strike="noStrike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</a:rPr>
                  <a:t>is</a:t>
                </a:r>
                <a:r>
                  <a:rPr lang="zh-CN" altLang="en-US" sz="2800" i="0" u="none" strike="noStrike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altLang="zh-CN" sz="2800" i="0" u="none" strike="noStrike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</a:rPr>
                  <a:t>too</a:t>
                </a:r>
                <a:r>
                  <a:rPr lang="zh-CN" altLang="en-US" sz="2800" i="0" u="none" strike="noStrike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altLang="zh-CN" sz="2800" i="0" u="none" strike="noStrike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</a:rPr>
                  <a:t>difficult</a:t>
                </a:r>
                <a:r>
                  <a:rPr lang="zh-CN" altLang="en-US" sz="2800" i="0" u="none" strike="noStrike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altLang="zh-CN" sz="2800" i="0" u="none" strike="noStrike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</a:rPr>
                  <a:t>for</a:t>
                </a:r>
                <a:r>
                  <a:rPr lang="zh-CN" altLang="en-US" sz="2800" i="0" u="none" strike="noStrike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altLang="zh-CN" sz="2800" i="0" u="none" strike="noStrike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</a:rPr>
                  <a:t>a</a:t>
                </a:r>
                <a:r>
                  <a:rPr lang="zh-CN" altLang="en-US" sz="2800" i="0" u="none" strike="noStrike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altLang="zh-CN" sz="2800" i="0" u="none" strike="noStrike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</a:rPr>
                  <a:t>model</a:t>
                </a:r>
                <a:r>
                  <a:rPr lang="zh-CN" altLang="en-US" sz="2800" i="0" u="none" strike="noStrike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altLang="zh-CN" sz="2800" i="0" u="none" strike="noStrike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</a:rPr>
                  <a:t>to</a:t>
                </a:r>
                <a:r>
                  <a:rPr lang="zh-CN" altLang="en-US" sz="2800" i="0" u="none" strike="noStrike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</a:rPr>
                  <a:t> </a:t>
                </a:r>
                <a:r>
                  <a:rPr lang="en-US" altLang="zh-CN" sz="2800" i="0" u="none" strike="noStrike" dirty="0">
                    <a:solidFill>
                      <a:srgbClr val="002060"/>
                    </a:solidFill>
                    <a:effectLst/>
                    <a:latin typeface="Arial" panose="020B0604020202020204" pitchFamily="34" charset="0"/>
                  </a:rPr>
                  <a:t>generate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400" i="1" dirty="0">
                    <a:solidFill>
                      <a:srgbClr val="002060"/>
                    </a:solidFill>
                    <a:latin typeface="Georgia" panose="02040502050405020303" pitchFamily="18" charset="0"/>
                  </a:rPr>
                  <a:t>(Examples</a:t>
                </a:r>
                <a:r>
                  <a:rPr lang="zh-CN" altLang="en-US" sz="2400" i="1" dirty="0">
                    <a:solidFill>
                      <a:srgbClr val="002060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en-US" altLang="zh-CN" sz="2400" i="1" dirty="0">
                    <a:solidFill>
                      <a:srgbClr val="002060"/>
                    </a:solidFill>
                    <a:latin typeface="Georgia" panose="02040502050405020303" pitchFamily="18" charset="0"/>
                  </a:rPr>
                  <a:t>come</a:t>
                </a:r>
                <a:r>
                  <a:rPr lang="zh-CN" altLang="en-US" sz="2400" i="1" dirty="0">
                    <a:solidFill>
                      <a:srgbClr val="002060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en-US" altLang="zh-CN" sz="2400" i="1" dirty="0">
                    <a:solidFill>
                      <a:srgbClr val="002060"/>
                    </a:solidFill>
                    <a:latin typeface="Georgia" panose="02040502050405020303" pitchFamily="18" charset="0"/>
                  </a:rPr>
                  <a:t>later)</a:t>
                </a:r>
                <a:r>
                  <a:rPr lang="zh-CN" altLang="en-US" sz="2400" i="1" u="none" strike="noStrike" dirty="0">
                    <a:solidFill>
                      <a:srgbClr val="002060"/>
                    </a:solidFill>
                    <a:effectLst/>
                    <a:latin typeface="Georgia" panose="02040502050405020303" pitchFamily="18" charset="0"/>
                  </a:rPr>
                  <a:t> </a:t>
                </a:r>
                <a:endParaRPr lang="en-US" sz="2800" i="1" dirty="0">
                  <a:solidFill>
                    <a:srgbClr val="002060"/>
                  </a:solidFill>
                  <a:effectLst/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ACC2B85-AA6B-5C36-7D57-872E1A365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1158" y="7225760"/>
                <a:ext cx="6347111" cy="1323439"/>
              </a:xfrm>
              <a:prstGeom prst="rect">
                <a:avLst/>
              </a:prstGeom>
              <a:blipFill>
                <a:blip r:embed="rId8"/>
                <a:stretch>
                  <a:fillRect l="-1996" t="-3810" b="-1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0F6AA20-7B07-C7E4-AE84-4D1A61D6A693}"/>
              </a:ext>
            </a:extLst>
          </p:cNvPr>
          <p:cNvCxnSpPr>
            <a:cxnSpLocks/>
          </p:cNvCxnSpPr>
          <p:nvPr/>
        </p:nvCxnSpPr>
        <p:spPr>
          <a:xfrm>
            <a:off x="8661135" y="6249046"/>
            <a:ext cx="744273" cy="855906"/>
          </a:xfrm>
          <a:prstGeom prst="line">
            <a:avLst/>
          </a:prstGeom>
          <a:ln w="38100" cmpd="sng">
            <a:solidFill>
              <a:schemeClr val="accent6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3FBC0DF9-2487-E8F6-04A4-EB147A637E14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603449" y="2408312"/>
            <a:ext cx="4801959" cy="1901221"/>
          </a:xfrm>
          <a:prstGeom prst="bentConnector3">
            <a:avLst>
              <a:gd name="adj1" fmla="val 16579"/>
            </a:avLst>
          </a:prstGeom>
          <a:ln w="38100" cmpd="sng">
            <a:solidFill>
              <a:srgbClr val="00206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AFEE502-F46B-448A-34A1-CA03E5A072FD}"/>
                  </a:ext>
                </a:extLst>
              </p:cNvPr>
              <p:cNvSpPr/>
              <p:nvPr/>
            </p:nvSpPr>
            <p:spPr>
              <a:xfrm>
                <a:off x="11107990" y="4364891"/>
                <a:ext cx="1974767" cy="48112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Helvetica Neue" panose="02000503000000020004" pitchFamily="2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(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𝑌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|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𝑋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𝐺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)</m:t>
                      </m:r>
                    </m:oMath>
                  </m:oMathPara>
                </a14:m>
                <a:endParaRPr lang="en-US" altLang="zh-CN" sz="2800" dirty="0"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AFEE502-F46B-448A-34A1-CA03E5A07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7990" y="4364891"/>
                <a:ext cx="1974767" cy="481120"/>
              </a:xfrm>
              <a:prstGeom prst="rect">
                <a:avLst/>
              </a:prstGeom>
              <a:blipFill>
                <a:blip r:embed="rId9"/>
                <a:stretch>
                  <a:fillRect b="-2820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112DF465-731D-C226-D199-5C64ECDCDAFC}"/>
              </a:ext>
            </a:extLst>
          </p:cNvPr>
          <p:cNvSpPr txBox="1"/>
          <p:nvPr/>
        </p:nvSpPr>
        <p:spPr>
          <a:xfrm>
            <a:off x="5258029" y="3730628"/>
            <a:ext cx="3821309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000" i="1" dirty="0">
                <a:solidFill>
                  <a:srgbClr val="C00000"/>
                </a:solidFill>
                <a:latin typeface="Georgia" panose="020405020504050203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Enhance</a:t>
            </a:r>
            <a:r>
              <a:rPr lang="zh-CN" altLang="en-US" sz="3000" i="1" dirty="0">
                <a:solidFill>
                  <a:srgbClr val="C00000"/>
                </a:solidFill>
                <a:latin typeface="Georgia" panose="020405020504050203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000" i="1" dirty="0">
                <a:solidFill>
                  <a:srgbClr val="C00000"/>
                </a:solidFill>
                <a:latin typeface="Georgia" panose="020405020504050203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3000" i="1" dirty="0">
                <a:solidFill>
                  <a:srgbClr val="C00000"/>
                </a:solidFill>
                <a:latin typeface="Georgia" panose="020405020504050203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000" i="1" dirty="0">
                <a:solidFill>
                  <a:srgbClr val="C00000"/>
                </a:solidFill>
                <a:latin typeface="Georgia" panose="02040502050405020303" pitchFamily="18" charset="0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endParaRPr lang="en-US" sz="3000" i="1" dirty="0">
              <a:solidFill>
                <a:srgbClr val="C00000"/>
              </a:solidFill>
              <a:latin typeface="Georgia" panose="02040502050405020303" pitchFamily="18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791323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" grpId="0" animBg="1"/>
      <p:bldP spid="40" grpId="0"/>
      <p:bldP spid="15" grpId="0" animBg="1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image29.png"/>
          <p:cNvPicPr>
            <a:picLocks noChangeAspect="1"/>
          </p:cNvPicPr>
          <p:nvPr/>
        </p:nvPicPr>
        <p:blipFill rotWithShape="1">
          <a:blip r:embed="rId3" cstate="email">
            <a:alphaModFix amt="46413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7724" y="-1"/>
            <a:ext cx="16353035" cy="9132571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Shape 391"/>
          <p:cNvSpPr/>
          <p:nvPr/>
        </p:nvSpPr>
        <p:spPr>
          <a:xfrm>
            <a:off x="8092698" y="3817482"/>
            <a:ext cx="72198" cy="11801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/>
          <a:p>
            <a:pPr algn="ctr" defTabSz="1219261">
              <a:defRPr sz="12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sz="7200" dirty="0">
              <a:latin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6200" y="3140839"/>
                <a:ext cx="15125231" cy="16312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6000" b="1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When</a:t>
                </a:r>
                <a:r>
                  <a:rPr lang="zh-CN" altLang="en-US" sz="6000" b="1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6000" b="1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are</a:t>
                </a:r>
                <a:r>
                  <a:rPr lang="zh-CN" altLang="en-US" sz="6000" b="1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6000" b="1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the</a:t>
                </a:r>
                <a:r>
                  <a:rPr lang="zh-CN" altLang="en-US" sz="6000" b="1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6000" b="1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Knowledge</a:t>
                </a:r>
                <a:r>
                  <a:rPr lang="zh-CN" altLang="en-US" sz="6000" b="1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6000" b="1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Graphs</a:t>
                </a:r>
                <a:r>
                  <a:rPr lang="zh-CN" altLang="en-US" sz="6000" b="1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6000" b="1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useful?</a:t>
                </a:r>
              </a:p>
              <a:p>
                <a:pPr algn="ctr"/>
                <a:r>
                  <a:rPr lang="en-US" altLang="zh-CN" sz="4000" i="1" dirty="0">
                    <a:solidFill>
                      <a:srgbClr val="B8B2A9"/>
                    </a:solidFill>
                    <a:latin typeface="Georgia" panose="02040502050405020303" pitchFamily="18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When</a:t>
                </a:r>
                <a:r>
                  <a:rPr lang="zh-CN" altLang="en-US" sz="4000" i="1" dirty="0">
                    <a:solidFill>
                      <a:srgbClr val="B8B2A9"/>
                    </a:solidFill>
                    <a:latin typeface="Georgia" panose="02040502050405020303" pitchFamily="18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000" i="1" smtClean="0">
                        <a:solidFill>
                          <a:srgbClr val="B8B2A9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𝑌</m:t>
                    </m:r>
                  </m:oMath>
                </a14:m>
                <a:r>
                  <a:rPr lang="zh-CN" altLang="en-US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en-US" altLang="zh-CN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is</a:t>
                </a:r>
                <a:r>
                  <a:rPr lang="zh-CN" altLang="en-US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en-US" altLang="zh-CN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too</a:t>
                </a:r>
                <a:r>
                  <a:rPr lang="zh-CN" altLang="en-US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en-US" altLang="zh-CN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difficult</a:t>
                </a:r>
                <a:r>
                  <a:rPr lang="zh-CN" altLang="en-US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en-US" altLang="zh-CN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for</a:t>
                </a:r>
                <a:r>
                  <a:rPr lang="zh-CN" altLang="en-US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en-US" altLang="zh-CN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a</a:t>
                </a:r>
                <a:r>
                  <a:rPr lang="zh-CN" altLang="en-US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en-US" altLang="zh-CN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model</a:t>
                </a:r>
                <a:r>
                  <a:rPr lang="zh-CN" altLang="en-US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en-US" altLang="zh-CN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to</a:t>
                </a:r>
                <a:r>
                  <a:rPr lang="zh-CN" altLang="en-US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en-US" altLang="zh-CN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generate,</a:t>
                </a:r>
                <a:r>
                  <a:rPr lang="zh-CN" altLang="en-US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en-US" altLang="zh-CN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given</a:t>
                </a:r>
                <a:r>
                  <a:rPr lang="zh-CN" altLang="en-US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en-US" altLang="zh-CN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only</a:t>
                </a:r>
                <a:r>
                  <a:rPr lang="zh-CN" altLang="en-US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4000" b="0" i="1" smtClean="0">
                        <a:solidFill>
                          <a:srgbClr val="B8B2A9"/>
                        </a:solidFill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𝑋</m:t>
                    </m:r>
                  </m:oMath>
                </a14:m>
                <a:r>
                  <a:rPr lang="zh-CN" altLang="en-US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 </a:t>
                </a:r>
                <a:r>
                  <a:rPr lang="en-US" altLang="zh-CN" sz="4000" i="1" dirty="0">
                    <a:solidFill>
                      <a:srgbClr val="B8B2A9"/>
                    </a:solidFill>
                    <a:latin typeface="Georgia" panose="02040502050405020303" pitchFamily="18" charset="0"/>
                  </a:rPr>
                  <a:t>…</a:t>
                </a:r>
                <a:endParaRPr lang="en-US" sz="4000" b="1" i="1" dirty="0">
                  <a:solidFill>
                    <a:srgbClr val="B8B2A9"/>
                  </a:solidFill>
                  <a:latin typeface="Georgia" panose="02040502050405020303" pitchFamily="18" charset="0"/>
                  <a:cs typeface="Helvetica Neue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00" y="3140839"/>
                <a:ext cx="15125231" cy="1631216"/>
              </a:xfrm>
              <a:prstGeom prst="rect">
                <a:avLst/>
              </a:prstGeom>
              <a:blipFill>
                <a:blip r:embed="rId4"/>
                <a:stretch>
                  <a:fillRect l="-1930" t="-11628" r="-2013" b="-15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Machine translation - Translation software - memoQ">
            <a:extLst>
              <a:ext uri="{FF2B5EF4-FFF2-40B4-BE49-F238E27FC236}">
                <a16:creationId xmlns:a16="http://schemas.microsoft.com/office/drawing/2014/main" id="{2A5CA5A9-A005-89E2-B8E7-D0DA94656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12835"/>
            <a:ext cx="4572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Text Summarization using Deep Learning | by Priya Dwivedi | Towards Data  Science">
            <a:extLst>
              <a:ext uri="{FF2B5EF4-FFF2-40B4-BE49-F238E27FC236}">
                <a16:creationId xmlns:a16="http://schemas.microsoft.com/office/drawing/2014/main" id="{68E258CF-CE96-0EFB-D3FC-A88FCF397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90" b="89835" l="9967" r="91503">
                        <a14:foregroundMark x1="87418" y1="32967" x2="74837" y2="32967"/>
                        <a14:foregroundMark x1="74837" y1="32967" x2="70261" y2="50275"/>
                        <a14:foregroundMark x1="70261" y1="50275" x2="73039" y2="69780"/>
                        <a14:foregroundMark x1="73039" y1="69780" x2="84477" y2="71154"/>
                        <a14:foregroundMark x1="84477" y1="71154" x2="91503" y2="52747"/>
                        <a14:foregroundMark x1="91503" y1="52747" x2="89379" y2="34890"/>
                        <a14:foregroundMark x1="89379" y1="34890" x2="86928" y2="293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274" y="5123053"/>
            <a:ext cx="4248335" cy="271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Reasoning and Semantic Computation – Shabda Blog">
            <a:extLst>
              <a:ext uri="{FF2B5EF4-FFF2-40B4-BE49-F238E27FC236}">
                <a16:creationId xmlns:a16="http://schemas.microsoft.com/office/drawing/2014/main" id="{1D5F017A-D35E-A897-6F32-B3D45C8DF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rgbClr val="5D6FA5">
                <a:shade val="45000"/>
                <a:satMod val="135000"/>
              </a:srgb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483" b="97989" l="4722" r="92917">
                        <a14:foregroundMark x1="23609" y1="34195" x2="12142" y2="28736"/>
                        <a14:foregroundMark x1="12142" y1="28736" x2="4890" y2="42816"/>
                        <a14:foregroundMark x1="4890" y1="42816" x2="12648" y2="75862"/>
                        <a14:foregroundMark x1="12648" y1="75862" x2="23440" y2="77011"/>
                        <a14:foregroundMark x1="23440" y1="77011" x2="24958" y2="55460"/>
                        <a14:foregroundMark x1="24958" y1="55460" x2="22428" y2="32759"/>
                        <a14:foregroundMark x1="84148" y1="29885" x2="71332" y2="32759"/>
                        <a14:foregroundMark x1="71332" y1="32759" x2="72007" y2="52011"/>
                        <a14:foregroundMark x1="72007" y1="52011" x2="78583" y2="67529"/>
                        <a14:foregroundMark x1="78583" y1="67529" x2="80944" y2="85920"/>
                        <a14:foregroundMark x1="80944" y1="85920" x2="89207" y2="71552"/>
                        <a14:foregroundMark x1="89207" y1="71552" x2="93086" y2="52586"/>
                        <a14:foregroundMark x1="93086" y1="52586" x2="88196" y2="32184"/>
                        <a14:foregroundMark x1="88196" y1="32184" x2="78246" y2="27011"/>
                        <a14:foregroundMark x1="78246" y1="27011" x2="76728" y2="29885"/>
                        <a14:foregroundMark x1="50590" y1="32184" x2="40304" y2="37069"/>
                        <a14:foregroundMark x1="40304" y1="37069" x2="38954" y2="54885"/>
                        <a14:foregroundMark x1="38954" y1="54885" x2="51771" y2="86782"/>
                        <a14:foregroundMark x1="51771" y1="86782" x2="58347" y2="66667"/>
                        <a14:foregroundMark x1="58347" y1="66667" x2="51096" y2="25287"/>
                        <a14:foregroundMark x1="51096" y1="25287" x2="48567" y2="23851"/>
                        <a14:foregroundMark x1="88196" y1="79310" x2="91231" y2="97989"/>
                        <a14:foregroundMark x1="91231" y1="97989" x2="89376" y2="80172"/>
                        <a14:foregroundMark x1="89376" y1="80172" x2="84992" y2="80747"/>
                        <a14:foregroundMark x1="54300" y1="23851" x2="75211" y2="18966"/>
                        <a14:foregroundMark x1="75211" y1="18966" x2="75885" y2="19540"/>
                      </a14:backgroundRemoval>
                    </a14:imgEffect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1167" y="4997611"/>
            <a:ext cx="4572000" cy="268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Automatic Question Answering. Querying Information from structured… | by  Yana Arbuzova | Towards Data Science">
            <a:extLst>
              <a:ext uri="{FF2B5EF4-FFF2-40B4-BE49-F238E27FC236}">
                <a16:creationId xmlns:a16="http://schemas.microsoft.com/office/drawing/2014/main" id="{72CAD03D-B844-C10E-1A93-A0DC510FA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960" y="5180917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30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597557" y="2021128"/>
            <a:ext cx="7660031" cy="5890139"/>
          </a:xfrm>
        </p:spPr>
        <p:txBody>
          <a:bodyPr/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Input: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i="1" dirty="0">
                <a:latin typeface="Georgia" panose="02040502050405020303" pitchFamily="18" charset="0"/>
              </a:rPr>
              <a:t>After Seth Curry tallied 24 points for the 76ers in game six against the Hawks, his </a:t>
            </a:r>
            <a:r>
              <a:rPr lang="en-US" i="1" dirty="0">
                <a:solidFill>
                  <a:srgbClr val="C00000"/>
                </a:solidFill>
                <a:latin typeface="Georgia" panose="02040502050405020303" pitchFamily="18" charset="0"/>
              </a:rPr>
              <a:t>brother</a:t>
            </a:r>
            <a:r>
              <a:rPr lang="en-US" i="1" dirty="0">
                <a:latin typeface="Georgia" panose="02040502050405020303" pitchFamily="18" charset="0"/>
              </a:rPr>
              <a:t> Steph chimed in on social media with a reaction.</a:t>
            </a:r>
          </a:p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Chinese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vocabulary: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</a:rPr>
              <a:t>兄弟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brothers/cousins;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blood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or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sworn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brothers/best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friends;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gang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members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</a:rPr>
              <a:t>哥哥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elder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brother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dirty="0" err="1">
                <a:latin typeface="KaiTi" panose="02010609060101010101" pitchFamily="49" charset="-122"/>
                <a:ea typeface="KaiTi" panose="02010609060101010101" pitchFamily="49" charset="-122"/>
              </a:rPr>
              <a:t>弟弟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younger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brother</a:t>
            </a:r>
          </a:p>
          <a:p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In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Chinese,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the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expression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of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“brother”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relationship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is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often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specified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to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 哥哥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/</a:t>
            </a:r>
            <a:r>
              <a:rPr lang="zh-CN" altLang="en-US" dirty="0">
                <a:latin typeface="Georgia" panose="02040502050405020303" pitchFamily="18" charset="0"/>
                <a:ea typeface="KaiTi" panose="02010609060101010101" pitchFamily="49" charset="-122"/>
              </a:rPr>
              <a:t>弟弟</a:t>
            </a:r>
            <a:r>
              <a:rPr lang="en-US" altLang="zh-CN" dirty="0">
                <a:latin typeface="Georgia" panose="02040502050405020303" pitchFamily="18" charset="0"/>
                <a:ea typeface="KaiTi" panose="02010609060101010101" pitchFamily="49" charset="-122"/>
              </a:rPr>
              <a:t>.</a:t>
            </a:r>
            <a:endParaRPr lang="en-US" dirty="0">
              <a:latin typeface="Georgia" panose="02040502050405020303" pitchFamily="18" charset="0"/>
              <a:ea typeface="KaiTi" panose="02010609060101010101" pitchFamily="49" charset="-122"/>
            </a:endParaRPr>
          </a:p>
          <a:p>
            <a:endParaRPr lang="en-US" i="1" dirty="0">
              <a:latin typeface="Georgia" panose="02040502050405020303" pitchFamily="18" charset="0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Translation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English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Chinese</a:t>
            </a:r>
            <a:endParaRPr lang="en-US" dirty="0"/>
          </a:p>
        </p:txBody>
      </p:sp>
      <p:pic>
        <p:nvPicPr>
          <p:cNvPr id="5122" name="Picture 2" descr="Blazers' Seth Curry vs. Warriors' Steph Curry: Brothers make NBA history in  Western Conference finals - oregonlive.com">
            <a:extLst>
              <a:ext uri="{FF2B5EF4-FFF2-40B4-BE49-F238E27FC236}">
                <a16:creationId xmlns:a16="http://schemas.microsoft.com/office/drawing/2014/main" id="{FD113C05-3E62-C378-698A-B051FBD7CC07}"/>
              </a:ext>
            </a:extLst>
          </p:cNvPr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4" r="1969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10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56C40E-B1B4-BCA0-D86C-CDBAF42E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794" y="775674"/>
            <a:ext cx="13716000" cy="804410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F9550A2-C8ED-161F-6164-33BDE8915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79" y="242211"/>
            <a:ext cx="14632888" cy="624485"/>
          </a:xfrm>
        </p:spPr>
        <p:txBody>
          <a:bodyPr/>
          <a:lstStyle/>
          <a:p>
            <a:r>
              <a:rPr lang="en-US" altLang="zh-CN" dirty="0"/>
              <a:t>GPT-3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4004C4-8CE8-4F71-E132-95572B022DBC}"/>
              </a:ext>
            </a:extLst>
          </p:cNvPr>
          <p:cNvSpPr/>
          <p:nvPr/>
        </p:nvSpPr>
        <p:spPr>
          <a:xfrm>
            <a:off x="2573868" y="3302000"/>
            <a:ext cx="1270000" cy="4064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E2025B4-7047-9DCD-305E-C8A13E9B3766}"/>
              </a:ext>
            </a:extLst>
          </p:cNvPr>
          <p:cNvSpPr/>
          <p:nvPr/>
        </p:nvSpPr>
        <p:spPr>
          <a:xfrm>
            <a:off x="5537201" y="5452533"/>
            <a:ext cx="2912531" cy="423334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DD7E1E-27CE-FF65-9AB8-1E620715EA77}"/>
              </a:ext>
            </a:extLst>
          </p:cNvPr>
          <p:cNvCxnSpPr/>
          <p:nvPr/>
        </p:nvCxnSpPr>
        <p:spPr>
          <a:xfrm>
            <a:off x="9042401" y="2878667"/>
            <a:ext cx="745066" cy="0"/>
          </a:xfrm>
          <a:prstGeom prst="line">
            <a:avLst/>
          </a:prstGeom>
          <a:ln w="57150" cmpd="sng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737AE5D-C7EC-0C21-0C91-585AB06D8133}"/>
              </a:ext>
            </a:extLst>
          </p:cNvPr>
          <p:cNvCxnSpPr/>
          <p:nvPr/>
        </p:nvCxnSpPr>
        <p:spPr>
          <a:xfrm>
            <a:off x="9042401" y="5029200"/>
            <a:ext cx="745066" cy="0"/>
          </a:xfrm>
          <a:prstGeom prst="line">
            <a:avLst/>
          </a:prstGeom>
          <a:ln w="57150" cmpd="sng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773F45E-6D5B-52E6-3756-4615EFE19466}"/>
              </a:ext>
            </a:extLst>
          </p:cNvPr>
          <p:cNvCxnSpPr/>
          <p:nvPr/>
        </p:nvCxnSpPr>
        <p:spPr>
          <a:xfrm>
            <a:off x="9042401" y="7179733"/>
            <a:ext cx="745066" cy="0"/>
          </a:xfrm>
          <a:prstGeom prst="line">
            <a:avLst/>
          </a:prstGeom>
          <a:ln w="57150" cmpd="sng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37764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9550A2-C8ED-161F-6164-33BDE8915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79" y="242211"/>
            <a:ext cx="14632888" cy="624485"/>
          </a:xfrm>
        </p:spPr>
        <p:txBody>
          <a:bodyPr/>
          <a:lstStyle/>
          <a:p>
            <a:r>
              <a:rPr lang="en-US" altLang="zh-CN" b="0" i="1" dirty="0">
                <a:latin typeface="Georgia" panose="02040502050405020303" pitchFamily="18" charset="0"/>
              </a:rPr>
              <a:t>When</a:t>
            </a:r>
            <a:r>
              <a:rPr lang="zh-CN" altLang="en-US" b="0" i="1" dirty="0">
                <a:latin typeface="Georgia" panose="02040502050405020303" pitchFamily="18" charset="0"/>
              </a:rPr>
              <a:t> </a:t>
            </a:r>
            <a:r>
              <a:rPr lang="en-US" altLang="zh-CN" b="0" i="1" dirty="0">
                <a:latin typeface="Georgia" panose="02040502050405020303" pitchFamily="18" charset="0"/>
              </a:rPr>
              <a:t>“elder”</a:t>
            </a:r>
            <a:r>
              <a:rPr lang="zh-CN" altLang="en-US" b="0" i="1" dirty="0">
                <a:latin typeface="Georgia" panose="02040502050405020303" pitchFamily="18" charset="0"/>
              </a:rPr>
              <a:t> </a:t>
            </a:r>
            <a:r>
              <a:rPr lang="en-US" altLang="zh-CN" b="0" i="1" dirty="0">
                <a:latin typeface="Georgia" panose="02040502050405020303" pitchFamily="18" charset="0"/>
              </a:rPr>
              <a:t>or</a:t>
            </a:r>
            <a:r>
              <a:rPr lang="zh-CN" altLang="en-US" b="0" i="1" dirty="0">
                <a:latin typeface="Georgia" panose="02040502050405020303" pitchFamily="18" charset="0"/>
              </a:rPr>
              <a:t> </a:t>
            </a:r>
            <a:r>
              <a:rPr lang="en-US" altLang="zh-CN" b="0" i="1" dirty="0">
                <a:latin typeface="Georgia" panose="02040502050405020303" pitchFamily="18" charset="0"/>
              </a:rPr>
              <a:t>“younger”</a:t>
            </a:r>
            <a:r>
              <a:rPr lang="zh-CN" altLang="en-US" b="0" i="1" dirty="0">
                <a:latin typeface="Georgia" panose="02040502050405020303" pitchFamily="18" charset="0"/>
              </a:rPr>
              <a:t> </a:t>
            </a:r>
            <a:r>
              <a:rPr lang="en-US" altLang="zh-CN" b="0" i="1" dirty="0">
                <a:latin typeface="Georgia" panose="02040502050405020303" pitchFamily="18" charset="0"/>
              </a:rPr>
              <a:t>specified</a:t>
            </a:r>
            <a:r>
              <a:rPr lang="zh-CN" altLang="en-US" b="0" i="1" dirty="0">
                <a:latin typeface="Georgia" panose="02040502050405020303" pitchFamily="18" charset="0"/>
              </a:rPr>
              <a:t> </a:t>
            </a:r>
            <a:r>
              <a:rPr lang="en-US" altLang="zh-CN" b="0" i="1" dirty="0">
                <a:latin typeface="Georgia" panose="02040502050405020303" pitchFamily="18" charset="0"/>
              </a:rPr>
              <a:t>…</a:t>
            </a:r>
            <a:endParaRPr lang="en-US" b="0" i="1" dirty="0">
              <a:latin typeface="Georgia" panose="02040502050405020303" pitchFamily="18" charset="0"/>
            </a:endParaRP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486A81A-9A2F-6103-6A54-4335293F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67" y="1034660"/>
            <a:ext cx="15228253" cy="556646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0E746F-E287-DB4C-FE54-4D7F415F8EBF}"/>
              </a:ext>
            </a:extLst>
          </p:cNvPr>
          <p:cNvCxnSpPr/>
          <p:nvPr/>
        </p:nvCxnSpPr>
        <p:spPr>
          <a:xfrm>
            <a:off x="10292703" y="3382520"/>
            <a:ext cx="745066" cy="0"/>
          </a:xfrm>
          <a:prstGeom prst="line">
            <a:avLst/>
          </a:prstGeom>
          <a:ln w="57150" cmpd="sng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1379EE6-2F6C-6D8B-EE81-87A51A9A26B0}"/>
              </a:ext>
            </a:extLst>
          </p:cNvPr>
          <p:cNvSpPr/>
          <p:nvPr/>
        </p:nvSpPr>
        <p:spPr>
          <a:xfrm>
            <a:off x="3055258" y="1925560"/>
            <a:ext cx="1983273" cy="42575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61020B78-E37B-8505-4107-99382821A6F5}"/>
              </a:ext>
            </a:extLst>
          </p:cNvPr>
          <p:cNvSpPr txBox="1">
            <a:spLocks/>
          </p:cNvSpPr>
          <p:nvPr/>
        </p:nvSpPr>
        <p:spPr bwMode="auto">
          <a:xfrm>
            <a:off x="818279" y="4259757"/>
            <a:ext cx="14632888" cy="624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952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5000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952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952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952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952" rtl="0" fontAlgn="base">
              <a:spcBef>
                <a:spcPct val="0"/>
              </a:spcBef>
              <a:spcAft>
                <a:spcPct val="0"/>
              </a:spcAft>
              <a:defRPr sz="70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95" algn="l" defTabSz="724952" rtl="0" eaLnBrk="1" fontAlgn="base" hangingPunct="1">
              <a:spcBef>
                <a:spcPct val="0"/>
              </a:spcBef>
              <a:spcAft>
                <a:spcPct val="0"/>
              </a:spcAft>
              <a:defRPr sz="70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990" algn="l" defTabSz="724952" rtl="0" eaLnBrk="1" fontAlgn="base" hangingPunct="1">
              <a:spcBef>
                <a:spcPct val="0"/>
              </a:spcBef>
              <a:spcAft>
                <a:spcPct val="0"/>
              </a:spcAft>
              <a:defRPr sz="70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985" algn="l" defTabSz="724952" rtl="0" eaLnBrk="1" fontAlgn="base" hangingPunct="1">
              <a:spcBef>
                <a:spcPct val="0"/>
              </a:spcBef>
              <a:spcAft>
                <a:spcPct val="0"/>
              </a:spcAft>
              <a:defRPr sz="70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980" algn="l" defTabSz="724952" rtl="0" eaLnBrk="1" fontAlgn="base" hangingPunct="1">
              <a:spcBef>
                <a:spcPct val="0"/>
              </a:spcBef>
              <a:spcAft>
                <a:spcPct val="0"/>
              </a:spcAft>
              <a:defRPr sz="70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GPT-3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fact?</a:t>
            </a:r>
            <a:endParaRPr lang="en-US" dirty="0"/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C18F945-9AF4-EB23-0F15-C4306ED2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147" y="4884242"/>
            <a:ext cx="11055292" cy="411159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D0376A4-BB64-D150-6DEA-307B9CE56438}"/>
              </a:ext>
            </a:extLst>
          </p:cNvPr>
          <p:cNvCxnSpPr/>
          <p:nvPr/>
        </p:nvCxnSpPr>
        <p:spPr>
          <a:xfrm>
            <a:off x="4520553" y="6278120"/>
            <a:ext cx="745066" cy="0"/>
          </a:xfrm>
          <a:prstGeom prst="line">
            <a:avLst/>
          </a:prstGeom>
          <a:ln w="57150" cmpd="sng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223E8FE-9865-E080-FF45-5A76D8144690}"/>
              </a:ext>
            </a:extLst>
          </p:cNvPr>
          <p:cNvCxnSpPr/>
          <p:nvPr/>
        </p:nvCxnSpPr>
        <p:spPr>
          <a:xfrm>
            <a:off x="4893086" y="7668770"/>
            <a:ext cx="745066" cy="0"/>
          </a:xfrm>
          <a:prstGeom prst="line">
            <a:avLst/>
          </a:prstGeom>
          <a:ln w="57150" cmpd="sng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9101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conciling Your Data and the World with Knowledge Graphs - Atlan | Humans  of Data">
            <a:extLst>
              <a:ext uri="{FF2B5EF4-FFF2-40B4-BE49-F238E27FC236}">
                <a16:creationId xmlns:a16="http://schemas.microsoft.com/office/drawing/2014/main" id="{BA9133A8-1700-2311-D45B-B07B12BF4269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6257589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835940-7765-0EFC-D027-14794369DFF5}"/>
              </a:ext>
            </a:extLst>
          </p:cNvPr>
          <p:cNvSpPr txBox="1"/>
          <p:nvPr/>
        </p:nvSpPr>
        <p:spPr>
          <a:xfrm>
            <a:off x="1242801" y="4268832"/>
            <a:ext cx="137719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When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knowledge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was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represented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billions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of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parameters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in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language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models,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one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could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hardly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guarantee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that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there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would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be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a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general,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effective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method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that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can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use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the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knowledge</a:t>
            </a:r>
            <a:r>
              <a:rPr lang="zh-CN" altLang="en-US" sz="400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to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generate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precise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language.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4000" dirty="0">
              <a:solidFill>
                <a:schemeClr val="bg1">
                  <a:lumMod val="85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4000" dirty="0">
                <a:solidFill>
                  <a:schemeClr val="bg1"/>
                </a:solidFill>
                <a:latin typeface="Arial" panose="020B0604020202020204" pitchFamily="34" charset="0"/>
              </a:rPr>
              <a:t>Solution:</a:t>
            </a: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Roll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back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to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where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the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knowledge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was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obtained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to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train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the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model.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Enhance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the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model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explicitly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with</a:t>
            </a:r>
            <a:r>
              <a:rPr lang="zh-CN" altLang="en-US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n-US" altLang="zh-CN" sz="4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rPr>
              <a:t>data.</a:t>
            </a:r>
            <a:endParaRPr lang="en-US" sz="3600" dirty="0">
              <a:solidFill>
                <a:schemeClr val="bg1">
                  <a:lumMod val="85000"/>
                </a:schemeClr>
              </a:solidFill>
              <a:effectLst/>
            </a:endParaRPr>
          </a:p>
        </p:txBody>
      </p:sp>
      <p:sp>
        <p:nvSpPr>
          <p:cNvPr id="7" name="Shape 1079">
            <a:extLst>
              <a:ext uri="{FF2B5EF4-FFF2-40B4-BE49-F238E27FC236}">
                <a16:creationId xmlns:a16="http://schemas.microsoft.com/office/drawing/2014/main" id="{BD070F68-CC5A-F250-0E2B-557F0373C5DA}"/>
              </a:ext>
            </a:extLst>
          </p:cNvPr>
          <p:cNvSpPr/>
          <p:nvPr/>
        </p:nvSpPr>
        <p:spPr>
          <a:xfrm>
            <a:off x="-1" y="2439914"/>
            <a:ext cx="16257589" cy="1032399"/>
          </a:xfrm>
          <a:prstGeom prst="rect">
            <a:avLst/>
          </a:prstGeom>
          <a:ln w="3175"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0" algn="ctr" defTabSz="653109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6000" b="1" cap="all" dirty="0">
                <a:solidFill>
                  <a:schemeClr val="bg1"/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Enhancing</a:t>
            </a:r>
            <a:r>
              <a:rPr lang="zh-CN" altLang="en-US" sz="6000" b="1" cap="all" dirty="0">
                <a:solidFill>
                  <a:schemeClr val="bg1"/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 </a:t>
            </a:r>
            <a:r>
              <a:rPr lang="en-US" altLang="zh-CN" sz="6000" b="1" cap="all" dirty="0">
                <a:solidFill>
                  <a:schemeClr val="bg1"/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Translation</a:t>
            </a:r>
            <a:r>
              <a:rPr lang="zh-CN" altLang="en-US" sz="6000" b="1" cap="all" dirty="0">
                <a:solidFill>
                  <a:schemeClr val="bg1"/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 </a:t>
            </a:r>
            <a:r>
              <a:rPr lang="en-US" altLang="zh-CN" sz="6000" b="1" cap="all" dirty="0">
                <a:solidFill>
                  <a:schemeClr val="accent5"/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Precision</a:t>
            </a:r>
            <a:endParaRPr sz="6000" b="1" dirty="0">
              <a:solidFill>
                <a:schemeClr val="accent5"/>
              </a:solidFill>
              <a:effectLst>
                <a:outerShdw blurRad="127000" dist="38100" dir="2700000" algn="tl" rotWithShape="0">
                  <a:srgbClr val="000000">
                    <a:alpha val="20000"/>
                  </a:srgbClr>
                </a:outerShdw>
              </a:effectLst>
              <a:latin typeface="Helvetica Neue"/>
              <a:ea typeface="+mn-ea"/>
              <a:cs typeface="Helvetica Neue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283089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11645</TotalTime>
  <Words>1578</Words>
  <Application>Microsoft Macintosh PowerPoint</Application>
  <PresentationFormat>Custom</PresentationFormat>
  <Paragraphs>484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KaiTi</vt:lpstr>
      <vt:lpstr>Zapf Dingbats</vt:lpstr>
      <vt:lpstr>Arial</vt:lpstr>
      <vt:lpstr>Calibri</vt:lpstr>
      <vt:lpstr>Cambria Math</vt:lpstr>
      <vt:lpstr>Colfax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Translation</vt:lpstr>
      <vt:lpstr>GPT-3</vt:lpstr>
      <vt:lpstr>When “elder” or “younger” specified …</vt:lpstr>
      <vt:lpstr>PowerPoint Presentation</vt:lpstr>
      <vt:lpstr>PowerPoint Presentation</vt:lpstr>
      <vt:lpstr>Retrieval-Augmented NMT</vt:lpstr>
      <vt:lpstr>Abstractive Summarization</vt:lpstr>
      <vt:lpstr>FASum: Fact-Aware Summarizer</vt:lpstr>
      <vt:lpstr>Results: XSum</vt:lpstr>
      <vt:lpstr>Results: CNN/DailyMail</vt:lpstr>
      <vt:lpstr>Commonsense Reasoning</vt:lpstr>
      <vt:lpstr>Beam Search with p_θ (Y|X)</vt:lpstr>
      <vt:lpstr>PowerPoint Presentation</vt:lpstr>
      <vt:lpstr>Mixture of Knowledge Graph Experts (MoKGE)</vt:lpstr>
      <vt:lpstr>Results: ComVE (SemEval 2020: Task 4)</vt:lpstr>
      <vt:lpstr>Results: α-NLG (Abductive Commonsense Reasoning)</vt:lpstr>
      <vt:lpstr>PowerPoint Presentation</vt:lpstr>
      <vt:lpstr>PowerPoint Presentation</vt:lpstr>
      <vt:lpstr>A Unified Encoder-Decoder Framework with Entity Memory</vt:lpstr>
      <vt:lpstr>Efficiency, Accuracy, and Generalizability</vt:lpstr>
      <vt:lpstr>EDMem: Encoder-Decoder with Memory</vt:lpstr>
      <vt:lpstr>Insights on Knowledge-Augmented NLP</vt:lpstr>
      <vt:lpstr>PowerPoint Presentation</vt:lpstr>
      <vt:lpstr>PowerPoint Presentation</vt:lpstr>
      <vt:lpstr>PowerPoint Presentation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1021</cp:revision>
  <cp:lastPrinted>2016-04-21T19:59:33Z</cp:lastPrinted>
  <dcterms:created xsi:type="dcterms:W3CDTF">2013-10-17T20:28:19Z</dcterms:created>
  <dcterms:modified xsi:type="dcterms:W3CDTF">2023-02-23T14:36:39Z</dcterms:modified>
</cp:coreProperties>
</file>